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7"/>
  </p:notesMasterIdLst>
  <p:sldIdLst>
    <p:sldId id="502" r:id="rId2"/>
    <p:sldId id="501" r:id="rId3"/>
    <p:sldId id="1078" r:id="rId4"/>
    <p:sldId id="1079" r:id="rId5"/>
    <p:sldId id="256" r:id="rId6"/>
    <p:sldId id="1080" r:id="rId7"/>
    <p:sldId id="1081" r:id="rId8"/>
    <p:sldId id="1082" r:id="rId9"/>
    <p:sldId id="1083" r:id="rId10"/>
    <p:sldId id="1084" r:id="rId11"/>
    <p:sldId id="1085" r:id="rId12"/>
    <p:sldId id="1087" r:id="rId13"/>
    <p:sldId id="1086" r:id="rId14"/>
    <p:sldId id="1088" r:id="rId15"/>
    <p:sldId id="1089" r:id="rId16"/>
    <p:sldId id="1090" r:id="rId17"/>
    <p:sldId id="1091" r:id="rId18"/>
    <p:sldId id="1092" r:id="rId19"/>
    <p:sldId id="1093" r:id="rId20"/>
    <p:sldId id="1095" r:id="rId21"/>
    <p:sldId id="1096" r:id="rId22"/>
    <p:sldId id="1094" r:id="rId23"/>
    <p:sldId id="1103" r:id="rId24"/>
    <p:sldId id="1098" r:id="rId25"/>
    <p:sldId id="1099" r:id="rId26"/>
    <p:sldId id="1100" r:id="rId27"/>
    <p:sldId id="1102" r:id="rId28"/>
    <p:sldId id="1097" r:id="rId29"/>
    <p:sldId id="1106" r:id="rId30"/>
    <p:sldId id="1104" r:id="rId31"/>
    <p:sldId id="1108" r:id="rId32"/>
    <p:sldId id="1107" r:id="rId33"/>
    <p:sldId id="1109" r:id="rId34"/>
    <p:sldId id="1110" r:id="rId35"/>
    <p:sldId id="1111" r:id="rId36"/>
    <p:sldId id="1265" r:id="rId37"/>
    <p:sldId id="1112" r:id="rId38"/>
    <p:sldId id="1114" r:id="rId39"/>
    <p:sldId id="1113" r:id="rId40"/>
    <p:sldId id="1116" r:id="rId41"/>
    <p:sldId id="1118" r:id="rId42"/>
    <p:sldId id="1117" r:id="rId43"/>
    <p:sldId id="1154" r:id="rId44"/>
    <p:sldId id="1122" r:id="rId45"/>
    <p:sldId id="1164" r:id="rId46"/>
    <p:sldId id="1168" r:id="rId47"/>
    <p:sldId id="1165" r:id="rId48"/>
    <p:sldId id="1123" r:id="rId49"/>
    <p:sldId id="1125" r:id="rId50"/>
    <p:sldId id="1170" r:id="rId51"/>
    <p:sldId id="1169" r:id="rId52"/>
    <p:sldId id="1172" r:id="rId53"/>
    <p:sldId id="1171" r:id="rId54"/>
    <p:sldId id="1173" r:id="rId55"/>
    <p:sldId id="1127" r:id="rId56"/>
    <p:sldId id="1128" r:id="rId57"/>
    <p:sldId id="1129" r:id="rId58"/>
    <p:sldId id="1130" r:id="rId59"/>
    <p:sldId id="1131" r:id="rId60"/>
    <p:sldId id="1133" r:id="rId61"/>
    <p:sldId id="1134" r:id="rId62"/>
    <p:sldId id="1135" r:id="rId63"/>
    <p:sldId id="1136" r:id="rId64"/>
    <p:sldId id="1267" r:id="rId65"/>
    <p:sldId id="1132" r:id="rId66"/>
    <p:sldId id="1137" r:id="rId67"/>
    <p:sldId id="1138" r:id="rId68"/>
    <p:sldId id="1139" r:id="rId69"/>
    <p:sldId id="1273" r:id="rId70"/>
    <p:sldId id="1274" r:id="rId71"/>
    <p:sldId id="1140" r:id="rId72"/>
    <p:sldId id="460" r:id="rId73"/>
    <p:sldId id="485" r:id="rId74"/>
    <p:sldId id="1141" r:id="rId75"/>
    <p:sldId id="459" r:id="rId76"/>
    <p:sldId id="1142" r:id="rId77"/>
    <p:sldId id="1143" r:id="rId78"/>
    <p:sldId id="1144" r:id="rId79"/>
    <p:sldId id="1145" r:id="rId80"/>
    <p:sldId id="1146" r:id="rId81"/>
    <p:sldId id="1148" r:id="rId82"/>
    <p:sldId id="1147" r:id="rId83"/>
    <p:sldId id="1149" r:id="rId84"/>
    <p:sldId id="1151" r:id="rId85"/>
    <p:sldId id="1153" r:id="rId86"/>
    <p:sldId id="1150" r:id="rId87"/>
    <p:sldId id="1152" r:id="rId88"/>
    <p:sldId id="412" r:id="rId89"/>
    <p:sldId id="414" r:id="rId90"/>
    <p:sldId id="413" r:id="rId91"/>
    <p:sldId id="430" r:id="rId92"/>
    <p:sldId id="417" r:id="rId93"/>
    <p:sldId id="1156" r:id="rId94"/>
    <p:sldId id="1157" r:id="rId95"/>
    <p:sldId id="1158" r:id="rId96"/>
    <p:sldId id="1160" r:id="rId97"/>
    <p:sldId id="1161" r:id="rId98"/>
    <p:sldId id="1162" r:id="rId99"/>
    <p:sldId id="1175" r:id="rId100"/>
    <p:sldId id="1176" r:id="rId101"/>
    <p:sldId id="1174" r:id="rId102"/>
    <p:sldId id="1177" r:id="rId103"/>
    <p:sldId id="389" r:id="rId104"/>
    <p:sldId id="1178" r:id="rId105"/>
    <p:sldId id="259" r:id="rId106"/>
    <p:sldId id="1179" r:id="rId107"/>
    <p:sldId id="1180" r:id="rId108"/>
    <p:sldId id="1181" r:id="rId109"/>
    <p:sldId id="1182" r:id="rId110"/>
    <p:sldId id="1184" r:id="rId111"/>
    <p:sldId id="1183" r:id="rId112"/>
    <p:sldId id="1185" r:id="rId113"/>
    <p:sldId id="1186" r:id="rId114"/>
    <p:sldId id="1275" r:id="rId115"/>
    <p:sldId id="1276" r:id="rId116"/>
    <p:sldId id="1188" r:id="rId117"/>
    <p:sldId id="1189" r:id="rId118"/>
    <p:sldId id="1191" r:id="rId119"/>
    <p:sldId id="1194" r:id="rId120"/>
    <p:sldId id="1192" r:id="rId121"/>
    <p:sldId id="1195" r:id="rId122"/>
    <p:sldId id="1196" r:id="rId123"/>
    <p:sldId id="1197" r:id="rId124"/>
    <p:sldId id="1198" r:id="rId125"/>
    <p:sldId id="1199" r:id="rId126"/>
    <p:sldId id="1200" r:id="rId127"/>
    <p:sldId id="1201" r:id="rId128"/>
    <p:sldId id="1202" r:id="rId129"/>
    <p:sldId id="1203" r:id="rId130"/>
    <p:sldId id="1205" r:id="rId131"/>
    <p:sldId id="1204" r:id="rId132"/>
    <p:sldId id="1206" r:id="rId133"/>
    <p:sldId id="1207" r:id="rId134"/>
    <p:sldId id="1208" r:id="rId135"/>
    <p:sldId id="1209" r:id="rId136"/>
    <p:sldId id="1210" r:id="rId137"/>
    <p:sldId id="1211" r:id="rId138"/>
    <p:sldId id="1212" r:id="rId139"/>
    <p:sldId id="1213" r:id="rId140"/>
    <p:sldId id="1261" r:id="rId141"/>
    <p:sldId id="1262" r:id="rId142"/>
    <p:sldId id="1269" r:id="rId143"/>
    <p:sldId id="1270" r:id="rId144"/>
    <p:sldId id="1271" r:id="rId145"/>
    <p:sldId id="1214" r:id="rId146"/>
    <p:sldId id="1215" r:id="rId147"/>
    <p:sldId id="1216" r:id="rId148"/>
    <p:sldId id="1268" r:id="rId149"/>
    <p:sldId id="1238" r:id="rId150"/>
    <p:sldId id="1218" r:id="rId151"/>
    <p:sldId id="1217" r:id="rId152"/>
    <p:sldId id="1219" r:id="rId153"/>
    <p:sldId id="1220" r:id="rId154"/>
    <p:sldId id="1221" r:id="rId155"/>
    <p:sldId id="1222" r:id="rId156"/>
    <p:sldId id="1224" r:id="rId157"/>
    <p:sldId id="1225" r:id="rId158"/>
    <p:sldId id="1226" r:id="rId159"/>
    <p:sldId id="1242" r:id="rId160"/>
    <p:sldId id="1243" r:id="rId161"/>
    <p:sldId id="1244" r:id="rId162"/>
    <p:sldId id="1239" r:id="rId163"/>
    <p:sldId id="1246" r:id="rId164"/>
    <p:sldId id="1248" r:id="rId165"/>
    <p:sldId id="1245" r:id="rId166"/>
    <p:sldId id="1227" r:id="rId167"/>
    <p:sldId id="1249" r:id="rId168"/>
    <p:sldId id="1251" r:id="rId169"/>
    <p:sldId id="1228" r:id="rId170"/>
    <p:sldId id="1252" r:id="rId171"/>
    <p:sldId id="1253" r:id="rId172"/>
    <p:sldId id="1254" r:id="rId173"/>
    <p:sldId id="1255" r:id="rId174"/>
    <p:sldId id="1256" r:id="rId175"/>
    <p:sldId id="1257" r:id="rId176"/>
    <p:sldId id="1230" r:id="rId177"/>
    <p:sldId id="1229" r:id="rId178"/>
    <p:sldId id="1231" r:id="rId179"/>
    <p:sldId id="1232" r:id="rId180"/>
    <p:sldId id="1234" r:id="rId181"/>
    <p:sldId id="1233" r:id="rId182"/>
    <p:sldId id="1236" r:id="rId183"/>
    <p:sldId id="1272" r:id="rId184"/>
    <p:sldId id="1259" r:id="rId185"/>
    <p:sldId id="1264" r:id="rId18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230000"/>
    <a:srgbClr val="24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0" d="100"/>
          <a:sy n="60" d="100"/>
        </p:scale>
        <p:origin x="840" y="4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tableStyles" Target="tableStyle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0"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notesMaster" Target="notesMasters/notesMaster1.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AA315F-299F-4A4B-B61F-29871C6F4A3F}" type="datetimeFigureOut">
              <a:rPr lang="en-US" smtClean="0"/>
              <a:t>5/22/2023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7F5125-F2A7-4D5B-ABD1-AE024664EF40}" type="slidenum">
              <a:rPr lang="en-US" smtClean="0"/>
              <a:t>‹#›</a:t>
            </a:fld>
            <a:endParaRPr lang="en-US"/>
          </a:p>
        </p:txBody>
      </p:sp>
    </p:spTree>
    <p:extLst>
      <p:ext uri="{BB962C8B-B14F-4D97-AF65-F5344CB8AC3E}">
        <p14:creationId xmlns:p14="http://schemas.microsoft.com/office/powerpoint/2010/main" val="1662641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209CBB-BC97-48D6-8DF1-A6C4999BAA55}" type="slidenum">
              <a:rPr lang="en-US" altLang="en-US"/>
              <a:pPr/>
              <a:t>72</a:t>
            </a:fld>
            <a:endParaRPr lang="en-US" altLang="en-US"/>
          </a:p>
        </p:txBody>
      </p:sp>
      <p:sp>
        <p:nvSpPr>
          <p:cNvPr id="6147" name="Rectangle 2"/>
          <p:cNvSpPr>
            <a:spLocks noGrp="1" noRot="1" noChangeAspect="1" noChangeArrowheads="1" noTextEdit="1"/>
          </p:cNvSpPr>
          <p:nvPr>
            <p:ph type="sldImg"/>
          </p:nvPr>
        </p:nvSpPr>
        <p:spPr>
          <a:xfrm>
            <a:off x="1371600" y="1143000"/>
            <a:ext cx="4114800" cy="3086100"/>
          </a:xfrm>
          <a:ln/>
        </p:spPr>
      </p:sp>
      <p:sp>
        <p:nvSpPr>
          <p:cNvPr id="6148"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3301542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2E005256-E86B-4012-AF7B-266DCE44ACEB}" type="slidenum">
              <a:rPr lang="en-US">
                <a:latin typeface="Arial" pitchFamily="34" charset="0"/>
                <a:cs typeface="Arial" pitchFamily="34" charset="0"/>
              </a:rPr>
              <a:pPr/>
              <a:t>88</a:t>
            </a:fld>
            <a:endParaRPr lang="en-US">
              <a:latin typeface="Arial" pitchFamily="34" charset="0"/>
              <a:cs typeface="Arial" pitchFamily="34"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n-US">
              <a:latin typeface="Arial" pitchFamily="34" charset="0"/>
              <a:cs typeface="Arial" pitchFamily="34" charset="0"/>
            </a:endParaRPr>
          </a:p>
        </p:txBody>
      </p:sp>
    </p:spTree>
    <p:extLst>
      <p:ext uri="{BB962C8B-B14F-4D97-AF65-F5344CB8AC3E}">
        <p14:creationId xmlns:p14="http://schemas.microsoft.com/office/powerpoint/2010/main" val="1041643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9728A7C3-7C6F-4DE7-8F92-66F5FDCF1E12}" type="slidenum">
              <a:rPr lang="en-US">
                <a:latin typeface="Arial" pitchFamily="34" charset="0"/>
                <a:cs typeface="Arial" pitchFamily="34" charset="0"/>
              </a:rPr>
              <a:pPr/>
              <a:t>89</a:t>
            </a:fld>
            <a:endParaRPr lang="en-US">
              <a:latin typeface="Arial" pitchFamily="34" charset="0"/>
              <a:cs typeface="Arial" pitchFamily="34"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a:latin typeface="Arial" pitchFamily="34" charset="0"/>
              <a:cs typeface="Arial" pitchFamily="34" charset="0"/>
            </a:endParaRPr>
          </a:p>
        </p:txBody>
      </p:sp>
    </p:spTree>
    <p:extLst>
      <p:ext uri="{BB962C8B-B14F-4D97-AF65-F5344CB8AC3E}">
        <p14:creationId xmlns:p14="http://schemas.microsoft.com/office/powerpoint/2010/main" val="673227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B30596B4-B46D-45C8-95EE-B5602D65F6EA}" type="slidenum">
              <a:rPr lang="en-US">
                <a:latin typeface="Arial" pitchFamily="34" charset="0"/>
                <a:cs typeface="Arial" pitchFamily="34" charset="0"/>
              </a:rPr>
              <a:pPr/>
              <a:t>91</a:t>
            </a:fld>
            <a:endParaRPr lang="en-US">
              <a:latin typeface="Arial" pitchFamily="34" charset="0"/>
              <a:cs typeface="Arial" pitchFamily="34"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n-US">
              <a:latin typeface="Arial" pitchFamily="34" charset="0"/>
              <a:cs typeface="Arial" pitchFamily="34" charset="0"/>
            </a:endParaRPr>
          </a:p>
        </p:txBody>
      </p:sp>
    </p:spTree>
    <p:extLst>
      <p:ext uri="{BB962C8B-B14F-4D97-AF65-F5344CB8AC3E}">
        <p14:creationId xmlns:p14="http://schemas.microsoft.com/office/powerpoint/2010/main" val="20094838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4A0F98-5D25-0C31-8574-72B8087A20A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0E47605-285B-667B-D027-CC8C8F34C68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59A3273-2626-405B-E15D-5689E3319CE3}"/>
              </a:ext>
            </a:extLst>
          </p:cNvPr>
          <p:cNvSpPr>
            <a:spLocks noGrp="1"/>
          </p:cNvSpPr>
          <p:nvPr>
            <p:ph type="dt" sz="half" idx="10"/>
          </p:nvPr>
        </p:nvSpPr>
        <p:spPr/>
        <p:txBody>
          <a:bodyPr/>
          <a:lstStyle/>
          <a:p>
            <a:fld id="{98EF724A-FFAC-4F47-9A7C-73EA6FF08BB9}" type="datetimeFigureOut">
              <a:rPr lang="en-US" smtClean="0"/>
              <a:t>5/22/2023</a:t>
            </a:fld>
            <a:endParaRPr lang="en-US"/>
          </a:p>
        </p:txBody>
      </p:sp>
      <p:sp>
        <p:nvSpPr>
          <p:cNvPr id="5" name="Footer Placeholder 4">
            <a:extLst>
              <a:ext uri="{FF2B5EF4-FFF2-40B4-BE49-F238E27FC236}">
                <a16:creationId xmlns:a16="http://schemas.microsoft.com/office/drawing/2014/main" id="{CDA302E2-10DC-7314-34E5-5A2C7C4033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548D25-98DB-EDF5-CC88-2928813944B8}"/>
              </a:ext>
            </a:extLst>
          </p:cNvPr>
          <p:cNvSpPr>
            <a:spLocks noGrp="1"/>
          </p:cNvSpPr>
          <p:nvPr>
            <p:ph type="sldNum" sz="quarter" idx="12"/>
          </p:nvPr>
        </p:nvSpPr>
        <p:spPr/>
        <p:txBody>
          <a:bodyPr/>
          <a:lstStyle/>
          <a:p>
            <a:fld id="{CB7C4A43-E919-49B5-AA43-5D1D08A88727}" type="slidenum">
              <a:rPr lang="en-US" smtClean="0"/>
              <a:t>‹#›</a:t>
            </a:fld>
            <a:endParaRPr lang="en-US"/>
          </a:p>
        </p:txBody>
      </p:sp>
    </p:spTree>
    <p:extLst>
      <p:ext uri="{BB962C8B-B14F-4D97-AF65-F5344CB8AC3E}">
        <p14:creationId xmlns:p14="http://schemas.microsoft.com/office/powerpoint/2010/main" val="1474630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172BD-C545-88B9-3855-245290C79ED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B4FABE-23A4-5806-F21D-C840A02DD1A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9525DD-059F-6858-2421-27100D836391}"/>
              </a:ext>
            </a:extLst>
          </p:cNvPr>
          <p:cNvSpPr>
            <a:spLocks noGrp="1"/>
          </p:cNvSpPr>
          <p:nvPr>
            <p:ph type="dt" sz="half" idx="10"/>
          </p:nvPr>
        </p:nvSpPr>
        <p:spPr/>
        <p:txBody>
          <a:bodyPr/>
          <a:lstStyle/>
          <a:p>
            <a:fld id="{98EF724A-FFAC-4F47-9A7C-73EA6FF08BB9}" type="datetimeFigureOut">
              <a:rPr lang="en-US" smtClean="0"/>
              <a:t>5/22/2023</a:t>
            </a:fld>
            <a:endParaRPr lang="en-US"/>
          </a:p>
        </p:txBody>
      </p:sp>
      <p:sp>
        <p:nvSpPr>
          <p:cNvPr id="5" name="Footer Placeholder 4">
            <a:extLst>
              <a:ext uri="{FF2B5EF4-FFF2-40B4-BE49-F238E27FC236}">
                <a16:creationId xmlns:a16="http://schemas.microsoft.com/office/drawing/2014/main" id="{0432CF12-2760-C444-8B33-036CCC3228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0A0FE5-81A9-9EFD-60F0-21F98F17E5B7}"/>
              </a:ext>
            </a:extLst>
          </p:cNvPr>
          <p:cNvSpPr>
            <a:spLocks noGrp="1"/>
          </p:cNvSpPr>
          <p:nvPr>
            <p:ph type="sldNum" sz="quarter" idx="12"/>
          </p:nvPr>
        </p:nvSpPr>
        <p:spPr/>
        <p:txBody>
          <a:bodyPr/>
          <a:lstStyle/>
          <a:p>
            <a:fld id="{CB7C4A43-E919-49B5-AA43-5D1D08A88727}" type="slidenum">
              <a:rPr lang="en-US" smtClean="0"/>
              <a:t>‹#›</a:t>
            </a:fld>
            <a:endParaRPr lang="en-US"/>
          </a:p>
        </p:txBody>
      </p:sp>
    </p:spTree>
    <p:extLst>
      <p:ext uri="{BB962C8B-B14F-4D97-AF65-F5344CB8AC3E}">
        <p14:creationId xmlns:p14="http://schemas.microsoft.com/office/powerpoint/2010/main" val="2694843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1910F0E-5B49-3972-B7AC-4E7F491D1E3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7141066-8333-362C-5C7D-BF014C0B9E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2554AB-68D2-D7CD-AF06-F3C37839DD19}"/>
              </a:ext>
            </a:extLst>
          </p:cNvPr>
          <p:cNvSpPr>
            <a:spLocks noGrp="1"/>
          </p:cNvSpPr>
          <p:nvPr>
            <p:ph type="dt" sz="half" idx="10"/>
          </p:nvPr>
        </p:nvSpPr>
        <p:spPr/>
        <p:txBody>
          <a:bodyPr/>
          <a:lstStyle/>
          <a:p>
            <a:fld id="{98EF724A-FFAC-4F47-9A7C-73EA6FF08BB9}" type="datetimeFigureOut">
              <a:rPr lang="en-US" smtClean="0"/>
              <a:t>5/22/2023</a:t>
            </a:fld>
            <a:endParaRPr lang="en-US"/>
          </a:p>
        </p:txBody>
      </p:sp>
      <p:sp>
        <p:nvSpPr>
          <p:cNvPr id="5" name="Footer Placeholder 4">
            <a:extLst>
              <a:ext uri="{FF2B5EF4-FFF2-40B4-BE49-F238E27FC236}">
                <a16:creationId xmlns:a16="http://schemas.microsoft.com/office/drawing/2014/main" id="{A55F56E6-9DE6-3673-20BC-B0841E512D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3AFFB3-FAC4-12EC-E237-E6EB1CDDA045}"/>
              </a:ext>
            </a:extLst>
          </p:cNvPr>
          <p:cNvSpPr>
            <a:spLocks noGrp="1"/>
          </p:cNvSpPr>
          <p:nvPr>
            <p:ph type="sldNum" sz="quarter" idx="12"/>
          </p:nvPr>
        </p:nvSpPr>
        <p:spPr/>
        <p:txBody>
          <a:bodyPr/>
          <a:lstStyle/>
          <a:p>
            <a:fld id="{CB7C4A43-E919-49B5-AA43-5D1D08A88727}" type="slidenum">
              <a:rPr lang="en-US" smtClean="0"/>
              <a:t>‹#›</a:t>
            </a:fld>
            <a:endParaRPr lang="en-US"/>
          </a:p>
        </p:txBody>
      </p:sp>
    </p:spTree>
    <p:extLst>
      <p:ext uri="{BB962C8B-B14F-4D97-AF65-F5344CB8AC3E}">
        <p14:creationId xmlns:p14="http://schemas.microsoft.com/office/powerpoint/2010/main" val="1358074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C707D-38CB-9BB3-C997-6E3DCD1CF3D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36F3662-9F14-91BE-E7BB-FC698A771AD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31F38C-735C-8EC4-8D47-E3A9F2BDF272}"/>
              </a:ext>
            </a:extLst>
          </p:cNvPr>
          <p:cNvSpPr>
            <a:spLocks noGrp="1"/>
          </p:cNvSpPr>
          <p:nvPr>
            <p:ph type="dt" sz="half" idx="10"/>
          </p:nvPr>
        </p:nvSpPr>
        <p:spPr/>
        <p:txBody>
          <a:bodyPr/>
          <a:lstStyle/>
          <a:p>
            <a:fld id="{98EF724A-FFAC-4F47-9A7C-73EA6FF08BB9}" type="datetimeFigureOut">
              <a:rPr lang="en-US" smtClean="0"/>
              <a:t>5/22/2023</a:t>
            </a:fld>
            <a:endParaRPr lang="en-US"/>
          </a:p>
        </p:txBody>
      </p:sp>
      <p:sp>
        <p:nvSpPr>
          <p:cNvPr id="5" name="Footer Placeholder 4">
            <a:extLst>
              <a:ext uri="{FF2B5EF4-FFF2-40B4-BE49-F238E27FC236}">
                <a16:creationId xmlns:a16="http://schemas.microsoft.com/office/drawing/2014/main" id="{065C8AE8-84FE-6529-E327-6F24769881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C0D165-6E42-E7B5-9ACA-148A863C70E8}"/>
              </a:ext>
            </a:extLst>
          </p:cNvPr>
          <p:cNvSpPr>
            <a:spLocks noGrp="1"/>
          </p:cNvSpPr>
          <p:nvPr>
            <p:ph type="sldNum" sz="quarter" idx="12"/>
          </p:nvPr>
        </p:nvSpPr>
        <p:spPr/>
        <p:txBody>
          <a:bodyPr/>
          <a:lstStyle/>
          <a:p>
            <a:fld id="{CB7C4A43-E919-49B5-AA43-5D1D08A88727}" type="slidenum">
              <a:rPr lang="en-US" smtClean="0"/>
              <a:t>‹#›</a:t>
            </a:fld>
            <a:endParaRPr lang="en-US"/>
          </a:p>
        </p:txBody>
      </p:sp>
    </p:spTree>
    <p:extLst>
      <p:ext uri="{BB962C8B-B14F-4D97-AF65-F5344CB8AC3E}">
        <p14:creationId xmlns:p14="http://schemas.microsoft.com/office/powerpoint/2010/main" val="403270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DAE277-91DF-C841-32B5-EFF42F4874B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9206668-3CC8-6E32-6090-1A2989FCF83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04B8618-906F-1251-32A5-04C2952A6B75}"/>
              </a:ext>
            </a:extLst>
          </p:cNvPr>
          <p:cNvSpPr>
            <a:spLocks noGrp="1"/>
          </p:cNvSpPr>
          <p:nvPr>
            <p:ph type="dt" sz="half" idx="10"/>
          </p:nvPr>
        </p:nvSpPr>
        <p:spPr/>
        <p:txBody>
          <a:bodyPr/>
          <a:lstStyle/>
          <a:p>
            <a:fld id="{98EF724A-FFAC-4F47-9A7C-73EA6FF08BB9}" type="datetimeFigureOut">
              <a:rPr lang="en-US" smtClean="0"/>
              <a:t>5/22/2023</a:t>
            </a:fld>
            <a:endParaRPr lang="en-US"/>
          </a:p>
        </p:txBody>
      </p:sp>
      <p:sp>
        <p:nvSpPr>
          <p:cNvPr id="5" name="Footer Placeholder 4">
            <a:extLst>
              <a:ext uri="{FF2B5EF4-FFF2-40B4-BE49-F238E27FC236}">
                <a16:creationId xmlns:a16="http://schemas.microsoft.com/office/drawing/2014/main" id="{04247875-9AEB-2EDE-A324-C4F452E36C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761EA7-1CF2-4B60-F788-02707C3991AB}"/>
              </a:ext>
            </a:extLst>
          </p:cNvPr>
          <p:cNvSpPr>
            <a:spLocks noGrp="1"/>
          </p:cNvSpPr>
          <p:nvPr>
            <p:ph type="sldNum" sz="quarter" idx="12"/>
          </p:nvPr>
        </p:nvSpPr>
        <p:spPr/>
        <p:txBody>
          <a:bodyPr/>
          <a:lstStyle/>
          <a:p>
            <a:fld id="{CB7C4A43-E919-49B5-AA43-5D1D08A88727}" type="slidenum">
              <a:rPr lang="en-US" smtClean="0"/>
              <a:t>‹#›</a:t>
            </a:fld>
            <a:endParaRPr lang="en-US"/>
          </a:p>
        </p:txBody>
      </p:sp>
    </p:spTree>
    <p:extLst>
      <p:ext uri="{BB962C8B-B14F-4D97-AF65-F5344CB8AC3E}">
        <p14:creationId xmlns:p14="http://schemas.microsoft.com/office/powerpoint/2010/main" val="29925570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17DFE-2C3E-3A54-52F5-F24174887C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373A83-4C58-C8FB-B3B3-0CB69F67EAC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BEC1B59-9C9A-A525-9744-3ACE9AC05A1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3F3496-41D3-7071-25D3-A6449737CF27}"/>
              </a:ext>
            </a:extLst>
          </p:cNvPr>
          <p:cNvSpPr>
            <a:spLocks noGrp="1"/>
          </p:cNvSpPr>
          <p:nvPr>
            <p:ph type="dt" sz="half" idx="10"/>
          </p:nvPr>
        </p:nvSpPr>
        <p:spPr/>
        <p:txBody>
          <a:bodyPr/>
          <a:lstStyle/>
          <a:p>
            <a:fld id="{98EF724A-FFAC-4F47-9A7C-73EA6FF08BB9}" type="datetimeFigureOut">
              <a:rPr lang="en-US" smtClean="0"/>
              <a:t>5/22/2023</a:t>
            </a:fld>
            <a:endParaRPr lang="en-US"/>
          </a:p>
        </p:txBody>
      </p:sp>
      <p:sp>
        <p:nvSpPr>
          <p:cNvPr id="6" name="Footer Placeholder 5">
            <a:extLst>
              <a:ext uri="{FF2B5EF4-FFF2-40B4-BE49-F238E27FC236}">
                <a16:creationId xmlns:a16="http://schemas.microsoft.com/office/drawing/2014/main" id="{9CBEC31C-6ED0-F446-7D70-4B9520308B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D93B921-DFAB-8D0E-9050-CA0FB69B285A}"/>
              </a:ext>
            </a:extLst>
          </p:cNvPr>
          <p:cNvSpPr>
            <a:spLocks noGrp="1"/>
          </p:cNvSpPr>
          <p:nvPr>
            <p:ph type="sldNum" sz="quarter" idx="12"/>
          </p:nvPr>
        </p:nvSpPr>
        <p:spPr/>
        <p:txBody>
          <a:bodyPr/>
          <a:lstStyle/>
          <a:p>
            <a:fld id="{CB7C4A43-E919-49B5-AA43-5D1D08A88727}" type="slidenum">
              <a:rPr lang="en-US" smtClean="0"/>
              <a:t>‹#›</a:t>
            </a:fld>
            <a:endParaRPr lang="en-US"/>
          </a:p>
        </p:txBody>
      </p:sp>
    </p:spTree>
    <p:extLst>
      <p:ext uri="{BB962C8B-B14F-4D97-AF65-F5344CB8AC3E}">
        <p14:creationId xmlns:p14="http://schemas.microsoft.com/office/powerpoint/2010/main" val="1253610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BB295-EA45-D455-315D-0618261314B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7F9A01B-D019-DEF2-220F-D4D0E474B92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7C2193B-6DAB-BB9B-9A8F-72BC55A5E29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5CE53AE-13BB-204C-A6C8-A7A5836397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EEEC433-0E0C-90C4-B4A3-8DB039568E7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EB413FB-5B22-2C3D-D5FE-AA95B184F5FB}"/>
              </a:ext>
            </a:extLst>
          </p:cNvPr>
          <p:cNvSpPr>
            <a:spLocks noGrp="1"/>
          </p:cNvSpPr>
          <p:nvPr>
            <p:ph type="dt" sz="half" idx="10"/>
          </p:nvPr>
        </p:nvSpPr>
        <p:spPr/>
        <p:txBody>
          <a:bodyPr/>
          <a:lstStyle/>
          <a:p>
            <a:fld id="{98EF724A-FFAC-4F47-9A7C-73EA6FF08BB9}" type="datetimeFigureOut">
              <a:rPr lang="en-US" smtClean="0"/>
              <a:t>5/22/2023</a:t>
            </a:fld>
            <a:endParaRPr lang="en-US"/>
          </a:p>
        </p:txBody>
      </p:sp>
      <p:sp>
        <p:nvSpPr>
          <p:cNvPr id="8" name="Footer Placeholder 7">
            <a:extLst>
              <a:ext uri="{FF2B5EF4-FFF2-40B4-BE49-F238E27FC236}">
                <a16:creationId xmlns:a16="http://schemas.microsoft.com/office/drawing/2014/main" id="{9C41C243-12AF-3A59-D779-DB3A7F4F248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0D1BFD6-5F0A-7689-9BEA-10792186B8FA}"/>
              </a:ext>
            </a:extLst>
          </p:cNvPr>
          <p:cNvSpPr>
            <a:spLocks noGrp="1"/>
          </p:cNvSpPr>
          <p:nvPr>
            <p:ph type="sldNum" sz="quarter" idx="12"/>
          </p:nvPr>
        </p:nvSpPr>
        <p:spPr/>
        <p:txBody>
          <a:bodyPr/>
          <a:lstStyle/>
          <a:p>
            <a:fld id="{CB7C4A43-E919-49B5-AA43-5D1D08A88727}" type="slidenum">
              <a:rPr lang="en-US" smtClean="0"/>
              <a:t>‹#›</a:t>
            </a:fld>
            <a:endParaRPr lang="en-US"/>
          </a:p>
        </p:txBody>
      </p:sp>
    </p:spTree>
    <p:extLst>
      <p:ext uri="{BB962C8B-B14F-4D97-AF65-F5344CB8AC3E}">
        <p14:creationId xmlns:p14="http://schemas.microsoft.com/office/powerpoint/2010/main" val="2401735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8D466-E442-3D47-6599-2B515041499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F3C3C42-35DB-488A-A107-4B92017C17FE}"/>
              </a:ext>
            </a:extLst>
          </p:cNvPr>
          <p:cNvSpPr>
            <a:spLocks noGrp="1"/>
          </p:cNvSpPr>
          <p:nvPr>
            <p:ph type="dt" sz="half" idx="10"/>
          </p:nvPr>
        </p:nvSpPr>
        <p:spPr/>
        <p:txBody>
          <a:bodyPr/>
          <a:lstStyle/>
          <a:p>
            <a:fld id="{98EF724A-FFAC-4F47-9A7C-73EA6FF08BB9}" type="datetimeFigureOut">
              <a:rPr lang="en-US" smtClean="0"/>
              <a:t>5/22/2023</a:t>
            </a:fld>
            <a:endParaRPr lang="en-US"/>
          </a:p>
        </p:txBody>
      </p:sp>
      <p:sp>
        <p:nvSpPr>
          <p:cNvPr id="4" name="Footer Placeholder 3">
            <a:extLst>
              <a:ext uri="{FF2B5EF4-FFF2-40B4-BE49-F238E27FC236}">
                <a16:creationId xmlns:a16="http://schemas.microsoft.com/office/drawing/2014/main" id="{E0FA019D-B06A-8DE5-C8BB-B755A3652B3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A72825F-AF7C-7A8C-9C6C-6B1C615B578B}"/>
              </a:ext>
            </a:extLst>
          </p:cNvPr>
          <p:cNvSpPr>
            <a:spLocks noGrp="1"/>
          </p:cNvSpPr>
          <p:nvPr>
            <p:ph type="sldNum" sz="quarter" idx="12"/>
          </p:nvPr>
        </p:nvSpPr>
        <p:spPr/>
        <p:txBody>
          <a:bodyPr/>
          <a:lstStyle/>
          <a:p>
            <a:fld id="{CB7C4A43-E919-49B5-AA43-5D1D08A88727}" type="slidenum">
              <a:rPr lang="en-US" smtClean="0"/>
              <a:t>‹#›</a:t>
            </a:fld>
            <a:endParaRPr lang="en-US"/>
          </a:p>
        </p:txBody>
      </p:sp>
    </p:spTree>
    <p:extLst>
      <p:ext uri="{BB962C8B-B14F-4D97-AF65-F5344CB8AC3E}">
        <p14:creationId xmlns:p14="http://schemas.microsoft.com/office/powerpoint/2010/main" val="41553530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DB7572C-D503-C893-8D7C-CC7B11BFA70D}"/>
              </a:ext>
            </a:extLst>
          </p:cNvPr>
          <p:cNvSpPr>
            <a:spLocks noGrp="1"/>
          </p:cNvSpPr>
          <p:nvPr>
            <p:ph type="dt" sz="half" idx="10"/>
          </p:nvPr>
        </p:nvSpPr>
        <p:spPr/>
        <p:txBody>
          <a:bodyPr/>
          <a:lstStyle/>
          <a:p>
            <a:fld id="{98EF724A-FFAC-4F47-9A7C-73EA6FF08BB9}" type="datetimeFigureOut">
              <a:rPr lang="en-US" smtClean="0"/>
              <a:t>5/22/2023</a:t>
            </a:fld>
            <a:endParaRPr lang="en-US"/>
          </a:p>
        </p:txBody>
      </p:sp>
      <p:sp>
        <p:nvSpPr>
          <p:cNvPr id="3" name="Footer Placeholder 2">
            <a:extLst>
              <a:ext uri="{FF2B5EF4-FFF2-40B4-BE49-F238E27FC236}">
                <a16:creationId xmlns:a16="http://schemas.microsoft.com/office/drawing/2014/main" id="{B41F2500-6E9E-235D-9D13-37BEEF05E63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349558-20CF-284A-5AEF-A2A1D729F3FE}"/>
              </a:ext>
            </a:extLst>
          </p:cNvPr>
          <p:cNvSpPr>
            <a:spLocks noGrp="1"/>
          </p:cNvSpPr>
          <p:nvPr>
            <p:ph type="sldNum" sz="quarter" idx="12"/>
          </p:nvPr>
        </p:nvSpPr>
        <p:spPr/>
        <p:txBody>
          <a:bodyPr/>
          <a:lstStyle/>
          <a:p>
            <a:fld id="{CB7C4A43-E919-49B5-AA43-5D1D08A88727}" type="slidenum">
              <a:rPr lang="en-US" smtClean="0"/>
              <a:t>‹#›</a:t>
            </a:fld>
            <a:endParaRPr lang="en-US"/>
          </a:p>
        </p:txBody>
      </p:sp>
    </p:spTree>
    <p:extLst>
      <p:ext uri="{BB962C8B-B14F-4D97-AF65-F5344CB8AC3E}">
        <p14:creationId xmlns:p14="http://schemas.microsoft.com/office/powerpoint/2010/main" val="387917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604D5-1CFE-EAE4-FECE-8805C0348E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AF8F9A-4199-64EA-F916-3662ECAA9E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4271576-42F6-7252-5068-AAA31C2EB5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D070C3-D2F4-800E-279F-2546E2AFBFFD}"/>
              </a:ext>
            </a:extLst>
          </p:cNvPr>
          <p:cNvSpPr>
            <a:spLocks noGrp="1"/>
          </p:cNvSpPr>
          <p:nvPr>
            <p:ph type="dt" sz="half" idx="10"/>
          </p:nvPr>
        </p:nvSpPr>
        <p:spPr/>
        <p:txBody>
          <a:bodyPr/>
          <a:lstStyle/>
          <a:p>
            <a:fld id="{98EF724A-FFAC-4F47-9A7C-73EA6FF08BB9}" type="datetimeFigureOut">
              <a:rPr lang="en-US" smtClean="0"/>
              <a:t>5/22/2023</a:t>
            </a:fld>
            <a:endParaRPr lang="en-US"/>
          </a:p>
        </p:txBody>
      </p:sp>
      <p:sp>
        <p:nvSpPr>
          <p:cNvPr id="6" name="Footer Placeholder 5">
            <a:extLst>
              <a:ext uri="{FF2B5EF4-FFF2-40B4-BE49-F238E27FC236}">
                <a16:creationId xmlns:a16="http://schemas.microsoft.com/office/drawing/2014/main" id="{07F436F9-0BF5-AEB6-61C5-5B9C0514E9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CDD053-8E5A-8EEF-0DA3-AFC3BACC3C18}"/>
              </a:ext>
            </a:extLst>
          </p:cNvPr>
          <p:cNvSpPr>
            <a:spLocks noGrp="1"/>
          </p:cNvSpPr>
          <p:nvPr>
            <p:ph type="sldNum" sz="quarter" idx="12"/>
          </p:nvPr>
        </p:nvSpPr>
        <p:spPr/>
        <p:txBody>
          <a:bodyPr/>
          <a:lstStyle/>
          <a:p>
            <a:fld id="{CB7C4A43-E919-49B5-AA43-5D1D08A88727}" type="slidenum">
              <a:rPr lang="en-US" smtClean="0"/>
              <a:t>‹#›</a:t>
            </a:fld>
            <a:endParaRPr lang="en-US"/>
          </a:p>
        </p:txBody>
      </p:sp>
    </p:spTree>
    <p:extLst>
      <p:ext uri="{BB962C8B-B14F-4D97-AF65-F5344CB8AC3E}">
        <p14:creationId xmlns:p14="http://schemas.microsoft.com/office/powerpoint/2010/main" val="83205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D3BFA-F8C9-557A-FBF6-190D1834EC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2B959F8-4772-344F-2512-0CA96439DF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7592FD5-78B8-C4CF-9656-2A6427DAC6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E5B23D-2A09-FB8C-864F-D8FCA3A9D2FC}"/>
              </a:ext>
            </a:extLst>
          </p:cNvPr>
          <p:cNvSpPr>
            <a:spLocks noGrp="1"/>
          </p:cNvSpPr>
          <p:nvPr>
            <p:ph type="dt" sz="half" idx="10"/>
          </p:nvPr>
        </p:nvSpPr>
        <p:spPr/>
        <p:txBody>
          <a:bodyPr/>
          <a:lstStyle/>
          <a:p>
            <a:fld id="{98EF724A-FFAC-4F47-9A7C-73EA6FF08BB9}" type="datetimeFigureOut">
              <a:rPr lang="en-US" smtClean="0"/>
              <a:t>5/22/2023</a:t>
            </a:fld>
            <a:endParaRPr lang="en-US"/>
          </a:p>
        </p:txBody>
      </p:sp>
      <p:sp>
        <p:nvSpPr>
          <p:cNvPr id="6" name="Footer Placeholder 5">
            <a:extLst>
              <a:ext uri="{FF2B5EF4-FFF2-40B4-BE49-F238E27FC236}">
                <a16:creationId xmlns:a16="http://schemas.microsoft.com/office/drawing/2014/main" id="{522A5B7C-A4C2-DA3E-1CB6-213942733FD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55DBA6-A0BD-479E-B585-BAE0431676BB}"/>
              </a:ext>
            </a:extLst>
          </p:cNvPr>
          <p:cNvSpPr>
            <a:spLocks noGrp="1"/>
          </p:cNvSpPr>
          <p:nvPr>
            <p:ph type="sldNum" sz="quarter" idx="12"/>
          </p:nvPr>
        </p:nvSpPr>
        <p:spPr/>
        <p:txBody>
          <a:bodyPr/>
          <a:lstStyle/>
          <a:p>
            <a:fld id="{CB7C4A43-E919-49B5-AA43-5D1D08A88727}" type="slidenum">
              <a:rPr lang="en-US" smtClean="0"/>
              <a:t>‹#›</a:t>
            </a:fld>
            <a:endParaRPr lang="en-US"/>
          </a:p>
        </p:txBody>
      </p:sp>
    </p:spTree>
    <p:extLst>
      <p:ext uri="{BB962C8B-B14F-4D97-AF65-F5344CB8AC3E}">
        <p14:creationId xmlns:p14="http://schemas.microsoft.com/office/powerpoint/2010/main" val="2906677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4000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47A0584-2705-78C6-04C6-AAE2A491CF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4E12C82-A804-A8A2-3015-8B74118F28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45EEE2-140C-261E-86BB-755D26F6F5F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EF724A-FFAC-4F47-9A7C-73EA6FF08BB9}" type="datetimeFigureOut">
              <a:rPr lang="en-US" smtClean="0"/>
              <a:t>5/22/2023</a:t>
            </a:fld>
            <a:endParaRPr lang="en-US"/>
          </a:p>
        </p:txBody>
      </p:sp>
      <p:sp>
        <p:nvSpPr>
          <p:cNvPr id="5" name="Footer Placeholder 4">
            <a:extLst>
              <a:ext uri="{FF2B5EF4-FFF2-40B4-BE49-F238E27FC236}">
                <a16:creationId xmlns:a16="http://schemas.microsoft.com/office/drawing/2014/main" id="{3F73AAF1-CCF7-2C50-2382-BF2845ABE9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E90D652-6962-B5AA-ADF0-2FA3328F97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7C4A43-E919-49B5-AA43-5D1D08A88727}" type="slidenum">
              <a:rPr lang="en-US" smtClean="0"/>
              <a:t>‹#›</a:t>
            </a:fld>
            <a:endParaRPr lang="en-US"/>
          </a:p>
        </p:txBody>
      </p:sp>
    </p:spTree>
    <p:extLst>
      <p:ext uri="{BB962C8B-B14F-4D97-AF65-F5344CB8AC3E}">
        <p14:creationId xmlns:p14="http://schemas.microsoft.com/office/powerpoint/2010/main" val="37558913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google.com.au/url?sa=i&amp;rct=j&amp;q=&amp;esrc=s&amp;source=images&amp;cd=&amp;cad=rja&amp;uact=8&amp;ved=0ahUKEwinycqMmYzPAhUCxmMKHXFuDwAQjRwIBw&amp;url=https://bleon1.wordpress.com/2011/10/05/&amp;psig=AFQjCNFa9Uuwy0ldKa56UTGwdKqKHSHZig&amp;ust=1473851028082809"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hyperlink" Target="https://www.studylight.org/study-desk.html?q1=am+7:12&amp;t1=eng_nas&amp;sr=1"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3373627-B976-3D1B-4E82-B926CE01429E}"/>
              </a:ext>
            </a:extLst>
          </p:cNvPr>
          <p:cNvSpPr>
            <a:spLocks noGrp="1"/>
          </p:cNvSpPr>
          <p:nvPr>
            <p:ph idx="1"/>
          </p:nvPr>
        </p:nvSpPr>
        <p:spPr>
          <a:xfrm>
            <a:off x="838200" y="796413"/>
            <a:ext cx="10515600" cy="5380550"/>
          </a:xfrm>
        </p:spPr>
        <p:txBody>
          <a:bodyPr>
            <a:noAutofit/>
          </a:bodyPr>
          <a:lstStyle/>
          <a:p>
            <a:pPr marL="0" indent="0" algn="ctr">
              <a:buNone/>
            </a:pPr>
            <a:r>
              <a:rPr lang="en-US" sz="3200" b="1" dirty="0">
                <a:solidFill>
                  <a:srgbClr val="FFFFCC"/>
                </a:solidFill>
              </a:rPr>
              <a:t>A Survey of the First Testament </a:t>
            </a:r>
          </a:p>
          <a:p>
            <a:pPr marL="0" indent="0" algn="ctr">
              <a:buNone/>
            </a:pPr>
            <a:endParaRPr lang="en-US" sz="1800" dirty="0">
              <a:solidFill>
                <a:srgbClr val="FFFFCC"/>
              </a:solidFill>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ffectLst/>
                <a:ea typeface="Calibri" panose="020F0502020204030204" pitchFamily="34" charset="0"/>
                <a:cs typeface="Arial" panose="020B0604020202020204" pitchFamily="34" charset="0"/>
              </a:rPr>
              <a:t>Discovering the Grace and the Glory of God:</a:t>
            </a:r>
            <a:endParaRPr lang="en-US" sz="4400" dirty="0">
              <a:solidFill>
                <a:srgbClr val="FFFFCC"/>
              </a:solidFill>
              <a:effectLst/>
              <a:ea typeface="Calibri" panose="020F0502020204030204" pitchFamily="34" charset="0"/>
              <a:cs typeface="Arial" panose="020B0604020202020204" pitchFamily="34" charset="0"/>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ffectLst/>
                <a:ea typeface="Calibri" panose="020F0502020204030204" pitchFamily="34" charset="0"/>
                <a:cs typeface="Arial" panose="020B0604020202020204" pitchFamily="34" charset="0"/>
              </a:rPr>
              <a:t>The Gospel </a:t>
            </a: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a typeface="Calibri" panose="020F0502020204030204" pitchFamily="34" charset="0"/>
                <a:cs typeface="Arial" panose="020B0604020202020204" pitchFamily="34" charset="0"/>
              </a:rPr>
              <a:t>a</a:t>
            </a:r>
            <a:r>
              <a:rPr lang="en-US" sz="4400" b="1" dirty="0">
                <a:solidFill>
                  <a:srgbClr val="FFFFCC"/>
                </a:solidFill>
                <a:effectLst/>
                <a:ea typeface="Calibri" panose="020F0502020204030204" pitchFamily="34" charset="0"/>
                <a:cs typeface="Arial" panose="020B0604020202020204" pitchFamily="34" charset="0"/>
              </a:rPr>
              <a:t>ccording to the First Testament</a:t>
            </a:r>
            <a:endParaRPr lang="en-US" sz="1600" b="1" dirty="0">
              <a:solidFill>
                <a:srgbClr val="FFFFCC"/>
              </a:solidFill>
              <a:effectLst/>
              <a:ea typeface="Calibri" panose="020F0502020204030204" pitchFamily="34" charset="0"/>
              <a:cs typeface="Arial" panose="020B0604020202020204" pitchFamily="34" charset="0"/>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1400" dirty="0">
              <a:solidFill>
                <a:srgbClr val="FFFFCC"/>
              </a:solidFill>
              <a:effectLst/>
              <a:ea typeface="Calibri" panose="020F0502020204030204" pitchFamily="34" charset="0"/>
              <a:cs typeface="Arial" panose="020B0604020202020204" pitchFamily="34" charset="0"/>
            </a:endParaRPr>
          </a:p>
          <a:p>
            <a:pPr marL="0" indent="0" algn="ctr">
              <a:buNone/>
            </a:pPr>
            <a:r>
              <a:rPr lang="en-US" sz="3200" b="1" dirty="0">
                <a:solidFill>
                  <a:srgbClr val="FFFFCC"/>
                </a:solidFill>
              </a:rPr>
              <a:t>Daniel I. Block</a:t>
            </a:r>
          </a:p>
          <a:p>
            <a:pPr marL="0" indent="0" algn="ctr">
              <a:buNone/>
            </a:pPr>
            <a:endParaRPr lang="en-US" sz="1800" b="1" dirty="0">
              <a:solidFill>
                <a:srgbClr val="FFFFCC"/>
              </a:solidFill>
            </a:endParaRPr>
          </a:p>
          <a:p>
            <a:pPr marL="0" indent="0" algn="ctr">
              <a:buNone/>
            </a:pPr>
            <a:r>
              <a:rPr lang="en-US" sz="3200" b="1" dirty="0">
                <a:solidFill>
                  <a:srgbClr val="FFFFCC"/>
                </a:solidFill>
              </a:rPr>
              <a:t>BiblicalTraining.org</a:t>
            </a:r>
          </a:p>
          <a:p>
            <a:pPr marL="0" indent="0" algn="ctr">
              <a:buNone/>
            </a:pPr>
            <a:r>
              <a:rPr lang="en-US" sz="3200" b="1" dirty="0">
                <a:solidFill>
                  <a:srgbClr val="FFFFCC"/>
                </a:solidFill>
              </a:rPr>
              <a:t>2023</a:t>
            </a:r>
            <a:endParaRPr lang="en-US" sz="4400" b="1" dirty="0">
              <a:solidFill>
                <a:srgbClr val="FFFFCC"/>
              </a:solidFill>
            </a:endParaRPr>
          </a:p>
        </p:txBody>
      </p:sp>
    </p:spTree>
    <p:extLst>
      <p:ext uri="{BB962C8B-B14F-4D97-AF65-F5344CB8AC3E}">
        <p14:creationId xmlns:p14="http://schemas.microsoft.com/office/powerpoint/2010/main" val="1310380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339364" y="723014"/>
            <a:ext cx="11425287" cy="5922883"/>
          </a:xfrm>
        </p:spPr>
        <p:txBody>
          <a:bodyPr>
            <a:normAutofit lnSpcReduction="10000"/>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a.	The Beginnings</a:t>
            </a:r>
          </a:p>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The Social Role of Israel’s Prophets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Throughout Israel’s history, YHWH provided the nation with a continuous succession of prophets: Samuel, Nathan, Gad,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Ahijah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Iddo</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Shemaiah,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Hanani</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Elijah, Elisha, Huldah, the writing prophets, and many unnamed persons. In the absence of an effective Urim and Tummim and a spiritually sensitive priesthood, the prophets served as the consciences of the nation. In the court they supported the Davidic dynasty in principle.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2698687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E6059E-AC6E-3484-A5FB-785877BEC22D}"/>
              </a:ext>
            </a:extLst>
          </p:cNvPr>
          <p:cNvSpPr>
            <a:spLocks noGrp="1"/>
          </p:cNvSpPr>
          <p:nvPr>
            <p:ph idx="1"/>
          </p:nvPr>
        </p:nvSpPr>
        <p:spPr>
          <a:xfrm>
            <a:off x="286871" y="754912"/>
            <a:ext cx="11465858" cy="5385912"/>
          </a:xfrm>
        </p:spPr>
        <p:txBody>
          <a:bodyPr>
            <a:noAutofit/>
          </a:bodyPr>
          <a:lstStyle/>
          <a:p>
            <a:pPr marL="514350" indent="-514350">
              <a:lnSpc>
                <a:spcPct val="100000"/>
              </a:lnSpc>
              <a:spcBef>
                <a:spcPts val="0"/>
              </a:spcBef>
              <a:spcAft>
                <a:spcPts val="1200"/>
              </a:spcAft>
              <a:buAutoNum type="arabicPlain" startAt="3"/>
            </a:pPr>
            <a:r>
              <a:rPr lang="en-US" sz="3200" b="1" dirty="0">
                <a:solidFill>
                  <a:srgbClr val="FFFFCC"/>
                </a:solidFill>
              </a:rPr>
              <a:t>He will judge between many peoples and will settle disputes for strong nations far and wide. They will beat their swords into plowshares and their spears into pruning hooks. Nation will not take up sword against nation, nor will they train for war anymore.</a:t>
            </a:r>
          </a:p>
          <a:p>
            <a:pPr marL="514350" indent="-514350">
              <a:lnSpc>
                <a:spcPct val="100000"/>
              </a:lnSpc>
              <a:spcBef>
                <a:spcPts val="0"/>
              </a:spcBef>
              <a:spcAft>
                <a:spcPts val="1200"/>
              </a:spcAft>
              <a:buAutoNum type="arabicPlain" startAt="3"/>
            </a:pPr>
            <a:r>
              <a:rPr lang="en-US" sz="3200" b="1" dirty="0">
                <a:solidFill>
                  <a:srgbClr val="FFFFCC"/>
                </a:solidFill>
              </a:rPr>
              <a:t>Everyone will sit under their own vine and under their own fig tree, and no one will make them afraid, for the YHWH </a:t>
            </a:r>
            <a:r>
              <a:rPr lang="en-US" sz="3200" b="1" dirty="0" err="1">
                <a:solidFill>
                  <a:srgbClr val="FFFFCC"/>
                </a:solidFill>
              </a:rPr>
              <a:t>Seba’oth</a:t>
            </a:r>
            <a:r>
              <a:rPr lang="en-US" sz="3200" b="1" dirty="0">
                <a:solidFill>
                  <a:srgbClr val="FFFFCC"/>
                </a:solidFill>
              </a:rPr>
              <a:t> has spoken.</a:t>
            </a:r>
          </a:p>
          <a:p>
            <a:pPr marL="514350" indent="-514350">
              <a:lnSpc>
                <a:spcPct val="100000"/>
              </a:lnSpc>
              <a:spcBef>
                <a:spcPts val="0"/>
              </a:spcBef>
              <a:spcAft>
                <a:spcPts val="1200"/>
              </a:spcAft>
              <a:buAutoNum type="arabicPlain" startAt="3"/>
            </a:pPr>
            <a:r>
              <a:rPr lang="en-US" sz="3200" b="1" dirty="0">
                <a:solidFill>
                  <a:srgbClr val="FFFFCC"/>
                </a:solidFill>
              </a:rPr>
              <a:t>All the nations may walk in the name of their gods, but we will walk in the name of YHWH our God for ever and ever. (Mic 4:1–5 NIV, mod.)</a:t>
            </a:r>
            <a:endParaRPr lang="en-US" sz="3600" b="1" dirty="0">
              <a:solidFill>
                <a:srgbClr val="FFFFCC"/>
              </a:solidFill>
            </a:endParaRPr>
          </a:p>
        </p:txBody>
      </p:sp>
    </p:spTree>
    <p:extLst>
      <p:ext uri="{BB962C8B-B14F-4D97-AF65-F5344CB8AC3E}">
        <p14:creationId xmlns:p14="http://schemas.microsoft.com/office/powerpoint/2010/main" val="400878417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E6059E-AC6E-3484-A5FB-785877BEC22D}"/>
              </a:ext>
            </a:extLst>
          </p:cNvPr>
          <p:cNvSpPr>
            <a:spLocks noGrp="1"/>
          </p:cNvSpPr>
          <p:nvPr>
            <p:ph idx="1"/>
          </p:nvPr>
        </p:nvSpPr>
        <p:spPr>
          <a:xfrm>
            <a:off x="358588" y="618565"/>
            <a:ext cx="11438965" cy="5522260"/>
          </a:xfrm>
        </p:spPr>
        <p:txBody>
          <a:bodyPr>
            <a:noAutofit/>
          </a:bodyPr>
          <a:lstStyle/>
          <a:p>
            <a:pPr marL="0" indent="0" defTabSz="538163">
              <a:lnSpc>
                <a:spcPct val="100000"/>
              </a:lnSpc>
              <a:spcBef>
                <a:spcPts val="0"/>
              </a:spcBef>
              <a:spcAft>
                <a:spcPts val="1200"/>
              </a:spcAft>
              <a:buNone/>
            </a:pPr>
            <a:r>
              <a:rPr lang="en-US" sz="3200" b="1" dirty="0">
                <a:solidFill>
                  <a:srgbClr val="FFFFCC"/>
                </a:solidFill>
              </a:rPr>
              <a:t>3.	Theme and Emphases of the Book</a:t>
            </a:r>
          </a:p>
          <a:p>
            <a:pPr marL="1052513" indent="-514350">
              <a:lnSpc>
                <a:spcPct val="100000"/>
              </a:lnSpc>
              <a:spcBef>
                <a:spcPts val="0"/>
              </a:spcBef>
              <a:spcAft>
                <a:spcPts val="1200"/>
              </a:spcAft>
              <a:buAutoNum type="alphaLcPeriod"/>
              <a:tabLst>
                <a:tab pos="896938" algn="l"/>
              </a:tabLst>
            </a:pPr>
            <a:r>
              <a:rPr lang="en-US" sz="3200" b="1" dirty="0">
                <a:solidFill>
                  <a:srgbClr val="FFFFCC"/>
                </a:solidFill>
              </a:rPr>
              <a:t>His eschatological vision of Zion as the capital of the world (4:1–5). </a:t>
            </a:r>
          </a:p>
          <a:p>
            <a:pPr marL="1052513" indent="-514350">
              <a:lnSpc>
                <a:spcPct val="100000"/>
              </a:lnSpc>
              <a:spcBef>
                <a:spcPts val="0"/>
              </a:spcBef>
              <a:spcAft>
                <a:spcPts val="1200"/>
              </a:spcAft>
              <a:buAutoNum type="alphaLcPeriod"/>
              <a:tabLst>
                <a:tab pos="896938" algn="l"/>
              </a:tabLst>
            </a:pPr>
            <a:r>
              <a:rPr lang="en-US" sz="3200" b="1" dirty="0">
                <a:solidFill>
                  <a:srgbClr val="FFFFCC"/>
                </a:solidFill>
              </a:rPr>
              <a:t>His prediction of the Messiah, who will come from lowly Bethlehem, but whose reign of peace will extend to the ends of the earth (5:2–5).</a:t>
            </a:r>
          </a:p>
          <a:p>
            <a:pPr marL="538163" indent="0">
              <a:lnSpc>
                <a:spcPct val="100000"/>
              </a:lnSpc>
              <a:spcBef>
                <a:spcPts val="0"/>
              </a:spcBef>
              <a:spcAft>
                <a:spcPts val="1200"/>
              </a:spcAft>
              <a:buNone/>
              <a:tabLst>
                <a:tab pos="896938" algn="l"/>
              </a:tabLst>
            </a:pPr>
            <a:endParaRPr lang="en-US" sz="3200" b="1" dirty="0">
              <a:solidFill>
                <a:srgbClr val="FFFFCC"/>
              </a:solidFill>
            </a:endParaRPr>
          </a:p>
        </p:txBody>
      </p:sp>
    </p:spTree>
    <p:extLst>
      <p:ext uri="{BB962C8B-B14F-4D97-AF65-F5344CB8AC3E}">
        <p14:creationId xmlns:p14="http://schemas.microsoft.com/office/powerpoint/2010/main" val="389848945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0F7F1-DE7E-1D71-99A4-B83CEBAEDD04}"/>
              </a:ext>
            </a:extLst>
          </p:cNvPr>
          <p:cNvSpPr>
            <a:spLocks noGrp="1"/>
          </p:cNvSpPr>
          <p:nvPr>
            <p:ph type="title"/>
          </p:nvPr>
        </p:nvSpPr>
        <p:spPr>
          <a:xfrm>
            <a:off x="750325" y="531628"/>
            <a:ext cx="10515600" cy="818216"/>
          </a:xfrm>
        </p:spPr>
        <p:txBody>
          <a:bodyPr>
            <a:normAutofit/>
          </a:bodyPr>
          <a:lstStyle/>
          <a:p>
            <a:pPr rtl="1"/>
            <a:r>
              <a:rPr lang="en-US" sz="3600" b="1" dirty="0">
                <a:solidFill>
                  <a:srgbClr val="FFFFCC"/>
                </a:solidFill>
                <a:latin typeface="+mn-lt"/>
              </a:rPr>
              <a:t>Micah 5:2–5)</a:t>
            </a:r>
          </a:p>
        </p:txBody>
      </p:sp>
      <p:sp>
        <p:nvSpPr>
          <p:cNvPr id="3" name="Content Placeholder 2">
            <a:extLst>
              <a:ext uri="{FF2B5EF4-FFF2-40B4-BE49-F238E27FC236}">
                <a16:creationId xmlns:a16="http://schemas.microsoft.com/office/drawing/2014/main" id="{80626B4D-A928-58CE-1597-CC274FBB2422}"/>
              </a:ext>
            </a:extLst>
          </p:cNvPr>
          <p:cNvSpPr>
            <a:spLocks noGrp="1"/>
          </p:cNvSpPr>
          <p:nvPr>
            <p:ph idx="1"/>
          </p:nvPr>
        </p:nvSpPr>
        <p:spPr>
          <a:xfrm>
            <a:off x="838200" y="1222744"/>
            <a:ext cx="10851776" cy="5270130"/>
          </a:xfrm>
        </p:spPr>
        <p:txBody>
          <a:bodyPr>
            <a:normAutofit lnSpcReduction="10000"/>
          </a:bodyPr>
          <a:lstStyle/>
          <a:p>
            <a:pPr marL="0" indent="0">
              <a:lnSpc>
                <a:spcPct val="100000"/>
              </a:lnSpc>
              <a:buNone/>
            </a:pPr>
            <a:r>
              <a:rPr lang="en-US" sz="3600" b="1" dirty="0">
                <a:solidFill>
                  <a:srgbClr val="FFFFCC"/>
                </a:solidFill>
              </a:rPr>
              <a:t>But you, Bethlehem Ephrathah, </a:t>
            </a:r>
          </a:p>
          <a:p>
            <a:pPr marL="0" indent="0">
              <a:lnSpc>
                <a:spcPct val="100000"/>
              </a:lnSpc>
              <a:buNone/>
            </a:pPr>
            <a:r>
              <a:rPr lang="en-US" sz="3600" b="1" dirty="0">
                <a:solidFill>
                  <a:srgbClr val="FFFFCC"/>
                </a:solidFill>
              </a:rPr>
              <a:t>though you are small among the clans of Judah, </a:t>
            </a:r>
          </a:p>
          <a:p>
            <a:pPr marL="0" indent="0">
              <a:lnSpc>
                <a:spcPct val="100000"/>
              </a:lnSpc>
              <a:buNone/>
            </a:pPr>
            <a:r>
              <a:rPr lang="en-US" sz="3600" b="1" dirty="0">
                <a:solidFill>
                  <a:srgbClr val="FFFFCC"/>
                </a:solidFill>
              </a:rPr>
              <a:t>out of you will come for me </a:t>
            </a:r>
          </a:p>
          <a:p>
            <a:pPr marL="0" indent="0">
              <a:lnSpc>
                <a:spcPct val="100000"/>
              </a:lnSpc>
              <a:buNone/>
            </a:pPr>
            <a:r>
              <a:rPr lang="en-US" sz="3600" b="1" dirty="0">
                <a:solidFill>
                  <a:srgbClr val="FFFFCC"/>
                </a:solidFill>
              </a:rPr>
              <a:t>one who will be ruler over Israel,</a:t>
            </a:r>
          </a:p>
          <a:p>
            <a:pPr marL="0" indent="0">
              <a:lnSpc>
                <a:spcPct val="100000"/>
              </a:lnSpc>
              <a:buNone/>
            </a:pPr>
            <a:r>
              <a:rPr lang="en-US" sz="3600" b="1" dirty="0">
                <a:solidFill>
                  <a:srgbClr val="FFFFCC"/>
                </a:solidFill>
              </a:rPr>
              <a:t>whose origins are from of old, from ancient times.</a:t>
            </a:r>
          </a:p>
          <a:p>
            <a:pPr marL="0" indent="0">
              <a:lnSpc>
                <a:spcPct val="100000"/>
              </a:lnSpc>
              <a:buNone/>
            </a:pPr>
            <a:r>
              <a:rPr lang="en-US" sz="3600" b="1" dirty="0">
                <a:solidFill>
                  <a:srgbClr val="FFFFCC"/>
                </a:solidFill>
              </a:rPr>
              <a:t>Therefore Israel will be abandoned </a:t>
            </a:r>
          </a:p>
          <a:p>
            <a:pPr marL="0" indent="0">
              <a:lnSpc>
                <a:spcPct val="100000"/>
              </a:lnSpc>
              <a:buNone/>
            </a:pPr>
            <a:r>
              <a:rPr lang="en-US" sz="3600" b="1" dirty="0">
                <a:solidFill>
                  <a:srgbClr val="FFFFCC"/>
                </a:solidFill>
              </a:rPr>
              <a:t>until the time when she who is in labor bears a son, </a:t>
            </a:r>
          </a:p>
          <a:p>
            <a:pPr marL="0" indent="0">
              <a:lnSpc>
                <a:spcPct val="100000"/>
              </a:lnSpc>
              <a:buNone/>
            </a:pPr>
            <a:r>
              <a:rPr lang="en-US" sz="3600" b="1" dirty="0">
                <a:solidFill>
                  <a:srgbClr val="FFFFCC"/>
                </a:solidFill>
              </a:rPr>
              <a:t>and the rest of his brothers return to join the Israelites.</a:t>
            </a:r>
          </a:p>
        </p:txBody>
      </p:sp>
    </p:spTree>
    <p:extLst>
      <p:ext uri="{BB962C8B-B14F-4D97-AF65-F5344CB8AC3E}">
        <p14:creationId xmlns:p14="http://schemas.microsoft.com/office/powerpoint/2010/main" val="32819812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96413" y="690281"/>
            <a:ext cx="10451690" cy="6034983"/>
          </a:xfrm>
        </p:spPr>
        <p:txBody>
          <a:bodyPr>
            <a:normAutofit/>
          </a:bodyPr>
          <a:lstStyle/>
          <a:p>
            <a:pPr marL="0" indent="0">
              <a:lnSpc>
                <a:spcPct val="100000"/>
              </a:lnSpc>
              <a:buNone/>
            </a:pPr>
            <a:r>
              <a:rPr lang="en-US" sz="3600" b="1" dirty="0">
                <a:solidFill>
                  <a:srgbClr val="FFFFCC"/>
                </a:solidFill>
              </a:rPr>
              <a:t>He will stand and shepherd his flock </a:t>
            </a:r>
          </a:p>
          <a:p>
            <a:pPr marL="0" indent="0">
              <a:lnSpc>
                <a:spcPct val="100000"/>
              </a:lnSpc>
              <a:buNone/>
            </a:pPr>
            <a:r>
              <a:rPr lang="en-US" sz="3600" b="1" dirty="0">
                <a:solidFill>
                  <a:srgbClr val="FFFFCC"/>
                </a:solidFill>
              </a:rPr>
              <a:t>in the strength of YHWH, </a:t>
            </a:r>
          </a:p>
          <a:p>
            <a:pPr marL="0" indent="0">
              <a:lnSpc>
                <a:spcPct val="100000"/>
              </a:lnSpc>
              <a:buNone/>
            </a:pPr>
            <a:r>
              <a:rPr lang="en-US" sz="3600" b="1" dirty="0">
                <a:solidFill>
                  <a:srgbClr val="FFFFCC"/>
                </a:solidFill>
              </a:rPr>
              <a:t>in the majesty of the name of YHWH his God.</a:t>
            </a:r>
          </a:p>
          <a:p>
            <a:pPr marL="0" indent="0">
              <a:lnSpc>
                <a:spcPct val="100000"/>
              </a:lnSpc>
              <a:buNone/>
            </a:pPr>
            <a:r>
              <a:rPr lang="en-US" sz="3600" b="1" dirty="0">
                <a:solidFill>
                  <a:srgbClr val="FFFFCC"/>
                </a:solidFill>
              </a:rPr>
              <a:t>And they will live securely,</a:t>
            </a:r>
          </a:p>
          <a:p>
            <a:pPr marL="0" indent="0">
              <a:lnSpc>
                <a:spcPct val="100000"/>
              </a:lnSpc>
              <a:buNone/>
            </a:pPr>
            <a:r>
              <a:rPr lang="en-US" sz="3600" b="1" dirty="0">
                <a:solidFill>
                  <a:srgbClr val="FFFFCC"/>
                </a:solidFill>
              </a:rPr>
              <a:t>for then his greatness will reach </a:t>
            </a:r>
          </a:p>
          <a:p>
            <a:pPr marL="0" indent="0">
              <a:lnSpc>
                <a:spcPct val="100000"/>
              </a:lnSpc>
              <a:buNone/>
            </a:pPr>
            <a:r>
              <a:rPr lang="en-US" sz="3600" b="1" dirty="0">
                <a:solidFill>
                  <a:srgbClr val="FFFFCC"/>
                </a:solidFill>
              </a:rPr>
              <a:t>	to the ends of the earth.</a:t>
            </a:r>
          </a:p>
          <a:p>
            <a:pPr marL="0" indent="0">
              <a:lnSpc>
                <a:spcPct val="100000"/>
              </a:lnSpc>
              <a:buNone/>
            </a:pPr>
            <a:r>
              <a:rPr lang="en-US" sz="3600" b="1" dirty="0">
                <a:solidFill>
                  <a:srgbClr val="FFFFCC"/>
                </a:solidFill>
              </a:rPr>
              <a:t>And he will be our peace.</a:t>
            </a:r>
          </a:p>
          <a:p>
            <a:pPr marL="0" indent="0">
              <a:lnSpc>
                <a:spcPct val="100000"/>
              </a:lnSpc>
              <a:buNone/>
            </a:pPr>
            <a:r>
              <a:rPr lang="en-US" sz="3600" b="1" dirty="0">
                <a:solidFill>
                  <a:srgbClr val="FFFFCC"/>
                </a:solidFill>
              </a:rPr>
              <a:t>(Mic 5:1–4a [5:2–5a] NIV adapted)</a:t>
            </a:r>
          </a:p>
          <a:p>
            <a:pPr marL="0" indent="0">
              <a:buNone/>
            </a:pPr>
            <a:endParaRPr lang="en-US" sz="4000" b="1" dirty="0">
              <a:solidFill>
                <a:schemeClr val="accent4">
                  <a:lumMod val="40000"/>
                  <a:lumOff val="60000"/>
                </a:schemeClr>
              </a:solidFill>
              <a:latin typeface="Calibri" panose="020F0502020204030204" pitchFamily="34" charset="0"/>
              <a:ea typeface="SBL BibLit" panose="02000000000000000000" pitchFamily="2" charset="-79"/>
              <a:cs typeface="Calibri" panose="020F0502020204030204" pitchFamily="34" charset="0"/>
            </a:endParaRPr>
          </a:p>
        </p:txBody>
      </p:sp>
    </p:spTree>
    <p:extLst>
      <p:ext uri="{BB962C8B-B14F-4D97-AF65-F5344CB8AC3E}">
        <p14:creationId xmlns:p14="http://schemas.microsoft.com/office/powerpoint/2010/main" val="100163970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E6059E-AC6E-3484-A5FB-785877BEC22D}"/>
              </a:ext>
            </a:extLst>
          </p:cNvPr>
          <p:cNvSpPr>
            <a:spLocks noGrp="1"/>
          </p:cNvSpPr>
          <p:nvPr>
            <p:ph idx="1"/>
          </p:nvPr>
        </p:nvSpPr>
        <p:spPr>
          <a:xfrm>
            <a:off x="358588" y="618565"/>
            <a:ext cx="11438965" cy="5522260"/>
          </a:xfrm>
        </p:spPr>
        <p:txBody>
          <a:bodyPr>
            <a:noAutofit/>
          </a:bodyPr>
          <a:lstStyle/>
          <a:p>
            <a:pPr marL="0" indent="0" defTabSz="538163">
              <a:lnSpc>
                <a:spcPct val="100000"/>
              </a:lnSpc>
              <a:spcBef>
                <a:spcPts val="0"/>
              </a:spcBef>
              <a:spcAft>
                <a:spcPts val="1200"/>
              </a:spcAft>
              <a:buNone/>
            </a:pPr>
            <a:r>
              <a:rPr lang="en-US" sz="3200" b="1" dirty="0">
                <a:solidFill>
                  <a:srgbClr val="FFFFCC"/>
                </a:solidFill>
              </a:rPr>
              <a:t>3.	Theme and Emphases of the Book</a:t>
            </a:r>
          </a:p>
          <a:p>
            <a:pPr marL="1052513" indent="-514350">
              <a:lnSpc>
                <a:spcPct val="100000"/>
              </a:lnSpc>
              <a:spcBef>
                <a:spcPts val="0"/>
              </a:spcBef>
              <a:spcAft>
                <a:spcPts val="1200"/>
              </a:spcAft>
              <a:buAutoNum type="alphaLcPeriod"/>
              <a:tabLst>
                <a:tab pos="896938" algn="l"/>
              </a:tabLst>
            </a:pPr>
            <a:r>
              <a:rPr lang="en-US" sz="3200" b="1" dirty="0">
                <a:solidFill>
                  <a:srgbClr val="FFFFCC"/>
                </a:solidFill>
              </a:rPr>
              <a:t>His eschatological vision of Zion as the capital of the world (4:1–5). </a:t>
            </a:r>
          </a:p>
          <a:p>
            <a:pPr marL="1052513" indent="-514350">
              <a:lnSpc>
                <a:spcPct val="100000"/>
              </a:lnSpc>
              <a:spcBef>
                <a:spcPts val="0"/>
              </a:spcBef>
              <a:spcAft>
                <a:spcPts val="1200"/>
              </a:spcAft>
              <a:buAutoNum type="alphaLcPeriod"/>
              <a:tabLst>
                <a:tab pos="896938" algn="l"/>
              </a:tabLst>
            </a:pPr>
            <a:r>
              <a:rPr lang="en-US" sz="3200" b="1" dirty="0">
                <a:solidFill>
                  <a:srgbClr val="FFFFCC"/>
                </a:solidFill>
              </a:rPr>
              <a:t>His prediction of the Messiah, who will come from lowly Bethlehem, but whose reign of peace will extend to the ends of the earth (5:2–5).</a:t>
            </a:r>
          </a:p>
          <a:p>
            <a:pPr marL="1052513" indent="-514350">
              <a:lnSpc>
                <a:spcPct val="100000"/>
              </a:lnSpc>
              <a:spcBef>
                <a:spcPts val="0"/>
              </a:spcBef>
              <a:spcAft>
                <a:spcPts val="1200"/>
              </a:spcAft>
              <a:buFont typeface="Arial" panose="020B0604020202020204" pitchFamily="34" charset="0"/>
              <a:buAutoNum type="alphaLcPeriod"/>
              <a:tabLst>
                <a:tab pos="896938" algn="l"/>
              </a:tabLst>
            </a:pPr>
            <a:r>
              <a:rPr lang="en-US" sz="3200" b="1" dirty="0">
                <a:solidFill>
                  <a:srgbClr val="FFFFCC"/>
                </a:solidFill>
              </a:rPr>
              <a:t>His definition of true piety and godliness (6:6–8).</a:t>
            </a:r>
          </a:p>
          <a:p>
            <a:pPr marL="538163" indent="0">
              <a:lnSpc>
                <a:spcPct val="100000"/>
              </a:lnSpc>
              <a:spcBef>
                <a:spcPts val="0"/>
              </a:spcBef>
              <a:spcAft>
                <a:spcPts val="1200"/>
              </a:spcAft>
              <a:buNone/>
              <a:tabLst>
                <a:tab pos="896938" algn="l"/>
              </a:tabLst>
            </a:pPr>
            <a:endParaRPr lang="en-US" sz="3200" b="1" dirty="0">
              <a:solidFill>
                <a:srgbClr val="FFFFCC"/>
              </a:solidFill>
            </a:endParaRPr>
          </a:p>
          <a:p>
            <a:pPr marL="538163" indent="0">
              <a:lnSpc>
                <a:spcPct val="100000"/>
              </a:lnSpc>
              <a:spcBef>
                <a:spcPts val="0"/>
              </a:spcBef>
              <a:spcAft>
                <a:spcPts val="1200"/>
              </a:spcAft>
              <a:buNone/>
              <a:tabLst>
                <a:tab pos="896938" algn="l"/>
              </a:tabLst>
            </a:pPr>
            <a:endParaRPr lang="en-US" sz="3200" b="1" dirty="0">
              <a:solidFill>
                <a:srgbClr val="FFFFCC"/>
              </a:solidFill>
            </a:endParaRPr>
          </a:p>
        </p:txBody>
      </p:sp>
    </p:spTree>
    <p:extLst>
      <p:ext uri="{BB962C8B-B14F-4D97-AF65-F5344CB8AC3E}">
        <p14:creationId xmlns:p14="http://schemas.microsoft.com/office/powerpoint/2010/main" val="2931197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953" y="0"/>
            <a:ext cx="9690847" cy="609600"/>
          </a:xfrm>
        </p:spPr>
        <p:txBody>
          <a:bodyPr>
            <a:normAutofit fontScale="90000"/>
          </a:bodyPr>
          <a:lstStyle/>
          <a:p>
            <a:pPr>
              <a:lnSpc>
                <a:spcPct val="100000"/>
              </a:lnSpc>
              <a:spcBef>
                <a:spcPts val="0"/>
              </a:spcBef>
              <a:spcAft>
                <a:spcPts val="1200"/>
              </a:spcAft>
            </a:pPr>
            <a:r>
              <a:rPr lang="en-US" sz="3600" b="1" dirty="0">
                <a:solidFill>
                  <a:srgbClr val="FFFFCC"/>
                </a:solidFill>
                <a:latin typeface="+mn-lt"/>
              </a:rPr>
              <a:t>Micah 6:6–8</a:t>
            </a:r>
          </a:p>
        </p:txBody>
      </p:sp>
      <p:sp>
        <p:nvSpPr>
          <p:cNvPr id="3" name="Content Placeholder 2"/>
          <p:cNvSpPr>
            <a:spLocks noGrp="1"/>
          </p:cNvSpPr>
          <p:nvPr>
            <p:ph idx="1"/>
          </p:nvPr>
        </p:nvSpPr>
        <p:spPr>
          <a:xfrm>
            <a:off x="519953" y="533400"/>
            <a:ext cx="10148047" cy="6324600"/>
          </a:xfrm>
        </p:spPr>
        <p:txBody>
          <a:bodyPr>
            <a:normAutofit fontScale="92500" lnSpcReduction="20000"/>
          </a:bodyPr>
          <a:lstStyle/>
          <a:p>
            <a:pPr marL="514350" indent="-514350">
              <a:lnSpc>
                <a:spcPct val="120000"/>
              </a:lnSpc>
              <a:spcBef>
                <a:spcPts val="0"/>
              </a:spcBef>
              <a:buAutoNum type="arabicPlain" startAt="6"/>
            </a:pPr>
            <a:r>
              <a:rPr lang="en-US" sz="3600" b="1" dirty="0">
                <a:solidFill>
                  <a:srgbClr val="FFFFCC"/>
                </a:solidFill>
              </a:rPr>
              <a:t>With what shall I come before YHWH, </a:t>
            </a:r>
          </a:p>
          <a:p>
            <a:pPr marL="514350" indent="-514350">
              <a:lnSpc>
                <a:spcPct val="120000"/>
              </a:lnSpc>
              <a:spcBef>
                <a:spcPts val="0"/>
              </a:spcBef>
              <a:buNone/>
            </a:pPr>
            <a:r>
              <a:rPr lang="en-US" sz="3600" b="1" dirty="0">
                <a:solidFill>
                  <a:srgbClr val="FFFFCC"/>
                </a:solidFill>
              </a:rPr>
              <a:t>	and bow myself before God on high? </a:t>
            </a:r>
          </a:p>
          <a:p>
            <a:pPr marL="514350" indent="-514350">
              <a:lnSpc>
                <a:spcPct val="120000"/>
              </a:lnSpc>
              <a:spcBef>
                <a:spcPts val="0"/>
              </a:spcBef>
              <a:buNone/>
            </a:pPr>
            <a:r>
              <a:rPr lang="en-US" sz="3600" b="1" dirty="0">
                <a:solidFill>
                  <a:srgbClr val="FFFFCC"/>
                </a:solidFill>
              </a:rPr>
              <a:t>	Shall I come before him with burnt offerings, </a:t>
            </a:r>
          </a:p>
          <a:p>
            <a:pPr marL="514350" indent="-514350">
              <a:lnSpc>
                <a:spcPct val="120000"/>
              </a:lnSpc>
              <a:spcBef>
                <a:spcPts val="0"/>
              </a:spcBef>
              <a:buNone/>
            </a:pPr>
            <a:r>
              <a:rPr lang="en-US" sz="3600" b="1" dirty="0">
                <a:solidFill>
                  <a:srgbClr val="FFFFCC"/>
                </a:solidFill>
              </a:rPr>
              <a:t>	with calves a year old?</a:t>
            </a:r>
          </a:p>
          <a:p>
            <a:pPr marL="514350" indent="-514350">
              <a:lnSpc>
                <a:spcPct val="120000"/>
              </a:lnSpc>
              <a:spcBef>
                <a:spcPts val="0"/>
              </a:spcBef>
              <a:buAutoNum type="arabicPlain" startAt="7"/>
            </a:pPr>
            <a:r>
              <a:rPr lang="en-US" sz="3600" b="1" dirty="0">
                <a:solidFill>
                  <a:srgbClr val="FFFFCC"/>
                </a:solidFill>
              </a:rPr>
              <a:t>Will YHWH be pleased with thousands of rams, </a:t>
            </a:r>
          </a:p>
          <a:p>
            <a:pPr marL="514350" indent="-514350">
              <a:lnSpc>
                <a:spcPct val="120000"/>
              </a:lnSpc>
              <a:spcBef>
                <a:spcPts val="0"/>
              </a:spcBef>
              <a:buNone/>
            </a:pPr>
            <a:r>
              <a:rPr lang="en-US" sz="3600" b="1" dirty="0">
                <a:solidFill>
                  <a:srgbClr val="FFFFCC"/>
                </a:solidFill>
              </a:rPr>
              <a:t>	with ten thousands of rivers of oil? </a:t>
            </a:r>
          </a:p>
          <a:p>
            <a:pPr marL="514350" indent="-514350">
              <a:lnSpc>
                <a:spcPct val="120000"/>
              </a:lnSpc>
              <a:spcBef>
                <a:spcPts val="0"/>
              </a:spcBef>
              <a:buNone/>
            </a:pPr>
            <a:r>
              <a:rPr lang="en-US" sz="3600" b="1" dirty="0">
                <a:solidFill>
                  <a:srgbClr val="FFFFCC"/>
                </a:solidFill>
              </a:rPr>
              <a:t>	Shall I give my firstborn for my transgression, </a:t>
            </a:r>
          </a:p>
          <a:p>
            <a:pPr marL="514350" indent="-514350">
              <a:lnSpc>
                <a:spcPct val="120000"/>
              </a:lnSpc>
              <a:spcBef>
                <a:spcPts val="0"/>
              </a:spcBef>
              <a:buNone/>
            </a:pPr>
            <a:r>
              <a:rPr lang="en-US" sz="3600" b="1" dirty="0">
                <a:solidFill>
                  <a:srgbClr val="FFFFCC"/>
                </a:solidFill>
              </a:rPr>
              <a:t>	the fruit of my body for the sin of my soul?“</a:t>
            </a:r>
          </a:p>
          <a:p>
            <a:pPr marL="514350" indent="-514350">
              <a:lnSpc>
                <a:spcPct val="120000"/>
              </a:lnSpc>
              <a:spcBef>
                <a:spcPts val="0"/>
              </a:spcBef>
              <a:buAutoNum type="arabicPlain" startAt="8"/>
            </a:pPr>
            <a:r>
              <a:rPr lang="en-US" sz="3600" b="1" dirty="0">
                <a:solidFill>
                  <a:srgbClr val="FFFFCC"/>
                </a:solidFill>
              </a:rPr>
              <a:t>He has told you, O mortal, what is good; </a:t>
            </a:r>
          </a:p>
          <a:p>
            <a:pPr marL="514350" indent="-514350">
              <a:lnSpc>
                <a:spcPct val="120000"/>
              </a:lnSpc>
              <a:spcBef>
                <a:spcPts val="0"/>
              </a:spcBef>
              <a:buNone/>
            </a:pPr>
            <a:r>
              <a:rPr lang="en-US" sz="3600" b="1" dirty="0">
                <a:solidFill>
                  <a:srgbClr val="FFFFCC"/>
                </a:solidFill>
              </a:rPr>
              <a:t>	and what YHWH does require (</a:t>
            </a:r>
            <a:r>
              <a:rPr lang="he-IL" sz="3600" b="1" dirty="0">
                <a:solidFill>
                  <a:srgbClr val="FFFFCC"/>
                </a:solidFill>
                <a:ea typeface="SBL BibLit" panose="02000000000000000000" pitchFamily="2" charset="-79"/>
                <a:cs typeface="SBL BibLit" panose="02000000000000000000" pitchFamily="2" charset="-79"/>
              </a:rPr>
              <a:t>דָּרַשׁ</a:t>
            </a:r>
            <a:r>
              <a:rPr lang="en-US" sz="3600" b="1" dirty="0">
                <a:solidFill>
                  <a:srgbClr val="FFFFCC"/>
                </a:solidFill>
              </a:rPr>
              <a:t>) of you </a:t>
            </a:r>
          </a:p>
          <a:p>
            <a:pPr marL="514350" indent="-514350">
              <a:lnSpc>
                <a:spcPct val="120000"/>
              </a:lnSpc>
              <a:spcBef>
                <a:spcPts val="0"/>
              </a:spcBef>
              <a:buNone/>
            </a:pPr>
            <a:r>
              <a:rPr lang="en-US" sz="3600" b="1" dirty="0">
                <a:solidFill>
                  <a:srgbClr val="FFFFCC"/>
                </a:solidFill>
              </a:rPr>
              <a:t>	but to do justice, and to love kindness (</a:t>
            </a:r>
            <a:r>
              <a:rPr lang="he-IL" sz="3600" b="1" dirty="0">
                <a:solidFill>
                  <a:srgbClr val="FFFFCC"/>
                </a:solidFill>
                <a:ea typeface="SBL BibLit" panose="02000000000000000000" pitchFamily="2" charset="-79"/>
                <a:cs typeface="SBL BibLit" panose="02000000000000000000" pitchFamily="2" charset="-79"/>
              </a:rPr>
              <a:t>חֶסֶד</a:t>
            </a:r>
            <a:r>
              <a:rPr lang="en-US" sz="3600" b="1" i="1" dirty="0">
                <a:solidFill>
                  <a:srgbClr val="FFFFCC"/>
                </a:solidFill>
              </a:rPr>
              <a:t>)</a:t>
            </a:r>
            <a:r>
              <a:rPr lang="en-US" sz="3600" b="1" dirty="0">
                <a:solidFill>
                  <a:srgbClr val="FFFFCC"/>
                </a:solidFill>
              </a:rPr>
              <a:t> </a:t>
            </a:r>
          </a:p>
          <a:p>
            <a:pPr marL="514350" indent="-514350">
              <a:lnSpc>
                <a:spcPct val="120000"/>
              </a:lnSpc>
              <a:spcBef>
                <a:spcPts val="0"/>
              </a:spcBef>
              <a:buNone/>
            </a:pPr>
            <a:r>
              <a:rPr lang="en-US" sz="3600" b="1" dirty="0">
                <a:solidFill>
                  <a:srgbClr val="FFFFCC"/>
                </a:solidFill>
              </a:rPr>
              <a:t>	and to walk humbly with your God?</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E6059E-AC6E-3484-A5FB-785877BEC22D}"/>
              </a:ext>
            </a:extLst>
          </p:cNvPr>
          <p:cNvSpPr>
            <a:spLocks noGrp="1"/>
          </p:cNvSpPr>
          <p:nvPr>
            <p:ph idx="1"/>
          </p:nvPr>
        </p:nvSpPr>
        <p:spPr>
          <a:xfrm>
            <a:off x="215154" y="618565"/>
            <a:ext cx="11797552" cy="5522260"/>
          </a:xfrm>
        </p:spPr>
        <p:txBody>
          <a:bodyPr>
            <a:noAutofit/>
          </a:bodyPr>
          <a:lstStyle/>
          <a:p>
            <a:pPr marL="0" indent="0" defTabSz="538163">
              <a:lnSpc>
                <a:spcPct val="100000"/>
              </a:lnSpc>
              <a:spcBef>
                <a:spcPts val="0"/>
              </a:spcBef>
              <a:spcAft>
                <a:spcPts val="1200"/>
              </a:spcAft>
              <a:buNone/>
            </a:pPr>
            <a:r>
              <a:rPr lang="en-US" sz="3200" b="1" dirty="0">
                <a:solidFill>
                  <a:srgbClr val="FFFFCC"/>
                </a:solidFill>
              </a:rPr>
              <a:t>3.	Theme and Emphases of the Book</a:t>
            </a:r>
          </a:p>
          <a:p>
            <a:pPr marL="1052513" indent="-514350">
              <a:lnSpc>
                <a:spcPct val="100000"/>
              </a:lnSpc>
              <a:spcBef>
                <a:spcPts val="0"/>
              </a:spcBef>
              <a:spcAft>
                <a:spcPts val="1200"/>
              </a:spcAft>
              <a:buAutoNum type="alphaLcPeriod"/>
              <a:tabLst>
                <a:tab pos="896938" algn="l"/>
              </a:tabLst>
            </a:pPr>
            <a:r>
              <a:rPr lang="en-US" sz="3200" b="1" dirty="0">
                <a:solidFill>
                  <a:srgbClr val="FFFFCC"/>
                </a:solidFill>
              </a:rPr>
              <a:t>His eschatological vision of Zion as the capital of the world (4:1–5). </a:t>
            </a:r>
          </a:p>
          <a:p>
            <a:pPr marL="1052513" indent="-514350">
              <a:lnSpc>
                <a:spcPct val="100000"/>
              </a:lnSpc>
              <a:spcBef>
                <a:spcPts val="0"/>
              </a:spcBef>
              <a:spcAft>
                <a:spcPts val="1200"/>
              </a:spcAft>
              <a:buAutoNum type="alphaLcPeriod"/>
              <a:tabLst>
                <a:tab pos="896938" algn="l"/>
              </a:tabLst>
            </a:pPr>
            <a:r>
              <a:rPr lang="en-US" sz="3200" b="1" dirty="0">
                <a:solidFill>
                  <a:srgbClr val="FFFFCC"/>
                </a:solidFill>
              </a:rPr>
              <a:t>His prediction of the Messiah, who will come from lowly Bethlehem, but whose reign of peace will extend to the ends of the earth (5:2–5).</a:t>
            </a:r>
          </a:p>
          <a:p>
            <a:pPr marL="1052513" indent="-514350">
              <a:lnSpc>
                <a:spcPct val="100000"/>
              </a:lnSpc>
              <a:spcBef>
                <a:spcPts val="0"/>
              </a:spcBef>
              <a:spcAft>
                <a:spcPts val="1200"/>
              </a:spcAft>
              <a:buFont typeface="Arial" panose="020B0604020202020204" pitchFamily="34" charset="0"/>
              <a:buAutoNum type="alphaLcPeriod"/>
              <a:tabLst>
                <a:tab pos="896938" algn="l"/>
              </a:tabLst>
            </a:pPr>
            <a:r>
              <a:rPr lang="en-US" sz="3200" b="1" dirty="0">
                <a:solidFill>
                  <a:srgbClr val="FFFFCC"/>
                </a:solidFill>
              </a:rPr>
              <a:t>His definition of true piety and godliness (6:6–8).</a:t>
            </a:r>
          </a:p>
          <a:p>
            <a:pPr marL="1052513" indent="-514350">
              <a:lnSpc>
                <a:spcPct val="100000"/>
              </a:lnSpc>
              <a:spcBef>
                <a:spcPts val="0"/>
              </a:spcBef>
              <a:spcAft>
                <a:spcPts val="1200"/>
              </a:spcAft>
              <a:buFont typeface="Arial" panose="020B0604020202020204" pitchFamily="34" charset="0"/>
              <a:buAutoNum type="alphaLcPeriod"/>
              <a:tabLst>
                <a:tab pos="896938" algn="l"/>
              </a:tabLst>
            </a:pPr>
            <a:r>
              <a:rPr lang="en-US" sz="3200" b="1" dirty="0">
                <a:solidFill>
                  <a:srgbClr val="FFFFCC"/>
                </a:solidFill>
              </a:rPr>
              <a:t>His appeal to YHWH to shepherd his flock, and his portrayal of God as a gracious and covenant keeping God (7:14–20; based on YHWH’s catechetical proclamation in Exodus 34:6–7).</a:t>
            </a:r>
          </a:p>
          <a:p>
            <a:pPr marL="1052513" indent="-514350">
              <a:lnSpc>
                <a:spcPct val="100000"/>
              </a:lnSpc>
              <a:spcBef>
                <a:spcPts val="0"/>
              </a:spcBef>
              <a:spcAft>
                <a:spcPts val="1200"/>
              </a:spcAft>
              <a:buFont typeface="Arial" panose="020B0604020202020204" pitchFamily="34" charset="0"/>
              <a:buAutoNum type="alphaLcPeriod"/>
              <a:tabLst>
                <a:tab pos="896938" algn="l"/>
              </a:tabLst>
            </a:pPr>
            <a:endParaRPr lang="en-US" sz="3200" b="1" dirty="0">
              <a:solidFill>
                <a:srgbClr val="FFFFCC"/>
              </a:solidFill>
            </a:endParaRPr>
          </a:p>
          <a:p>
            <a:pPr marL="538163" indent="0">
              <a:lnSpc>
                <a:spcPct val="100000"/>
              </a:lnSpc>
              <a:spcBef>
                <a:spcPts val="0"/>
              </a:spcBef>
              <a:spcAft>
                <a:spcPts val="1200"/>
              </a:spcAft>
              <a:buNone/>
              <a:tabLst>
                <a:tab pos="896938" algn="l"/>
              </a:tabLst>
            </a:pPr>
            <a:endParaRPr lang="en-US" sz="3200" b="1" dirty="0">
              <a:solidFill>
                <a:srgbClr val="FFFFCC"/>
              </a:solidFill>
            </a:endParaRPr>
          </a:p>
          <a:p>
            <a:pPr marL="538163" indent="0">
              <a:lnSpc>
                <a:spcPct val="100000"/>
              </a:lnSpc>
              <a:spcBef>
                <a:spcPts val="0"/>
              </a:spcBef>
              <a:spcAft>
                <a:spcPts val="1200"/>
              </a:spcAft>
              <a:buNone/>
              <a:tabLst>
                <a:tab pos="896938" algn="l"/>
              </a:tabLst>
            </a:pPr>
            <a:endParaRPr lang="en-US" sz="3200" b="1" dirty="0">
              <a:solidFill>
                <a:srgbClr val="FFFFCC"/>
              </a:solidFill>
            </a:endParaRPr>
          </a:p>
        </p:txBody>
      </p:sp>
    </p:spTree>
    <p:extLst>
      <p:ext uri="{BB962C8B-B14F-4D97-AF65-F5344CB8AC3E}">
        <p14:creationId xmlns:p14="http://schemas.microsoft.com/office/powerpoint/2010/main" val="1790737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B14AA-757C-2BF4-6846-F1F99362C953}"/>
              </a:ext>
            </a:extLst>
          </p:cNvPr>
          <p:cNvSpPr>
            <a:spLocks noGrp="1"/>
          </p:cNvSpPr>
          <p:nvPr>
            <p:ph type="title"/>
          </p:nvPr>
        </p:nvSpPr>
        <p:spPr>
          <a:xfrm>
            <a:off x="636495" y="531701"/>
            <a:ext cx="10515600" cy="701675"/>
          </a:xfrm>
        </p:spPr>
        <p:txBody>
          <a:bodyPr>
            <a:normAutofit/>
          </a:bodyPr>
          <a:lstStyle/>
          <a:p>
            <a:r>
              <a:rPr lang="en-US" sz="3600" b="1" dirty="0">
                <a:solidFill>
                  <a:srgbClr val="FFFFCC"/>
                </a:solidFill>
                <a:latin typeface="+mn-lt"/>
              </a:rPr>
              <a:t>Micah 7:14–20</a:t>
            </a:r>
          </a:p>
        </p:txBody>
      </p:sp>
      <p:sp>
        <p:nvSpPr>
          <p:cNvPr id="3" name="Content Placeholder 2">
            <a:extLst>
              <a:ext uri="{FF2B5EF4-FFF2-40B4-BE49-F238E27FC236}">
                <a16:creationId xmlns:a16="http://schemas.microsoft.com/office/drawing/2014/main" id="{99FDC240-705C-05B1-2BCE-CD374010E067}"/>
              </a:ext>
            </a:extLst>
          </p:cNvPr>
          <p:cNvSpPr>
            <a:spLocks noGrp="1"/>
          </p:cNvSpPr>
          <p:nvPr>
            <p:ph idx="1"/>
          </p:nvPr>
        </p:nvSpPr>
        <p:spPr>
          <a:xfrm>
            <a:off x="636495" y="1233376"/>
            <a:ext cx="10981764" cy="5294425"/>
          </a:xfrm>
        </p:spPr>
        <p:txBody>
          <a:bodyPr>
            <a:normAutofit lnSpcReduction="10000"/>
          </a:bodyPr>
          <a:lstStyle/>
          <a:p>
            <a:pPr marL="0" indent="0" algn="l" rtl="0">
              <a:buNone/>
            </a:pPr>
            <a:r>
              <a:rPr lang="en-US" sz="3200" b="1" i="0" u="none" strike="noStrike" baseline="30000" dirty="0">
                <a:solidFill>
                  <a:srgbClr val="FFFFCC"/>
                </a:solidFill>
                <a:cs typeface="SBL BibLit" panose="02000000000000000000" pitchFamily="2" charset="-79"/>
              </a:rPr>
              <a:t>14</a:t>
            </a:r>
            <a:r>
              <a:rPr lang="en-US" sz="3200" b="1" i="0" u="none" strike="noStrike" baseline="0" dirty="0">
                <a:solidFill>
                  <a:srgbClr val="FFFFCC"/>
                </a:solidFill>
                <a:cs typeface="SBL BibLit" panose="02000000000000000000" pitchFamily="2" charset="-79"/>
              </a:rPr>
              <a:t> Shepherd your people with your staff, </a:t>
            </a:r>
          </a:p>
          <a:p>
            <a:pPr marL="0" indent="0" algn="l" rtl="0">
              <a:buNone/>
            </a:pPr>
            <a:r>
              <a:rPr lang="en-US" sz="3200" b="1" i="0" u="none" strike="noStrike" baseline="0" dirty="0">
                <a:solidFill>
                  <a:srgbClr val="FFFFCC"/>
                </a:solidFill>
                <a:cs typeface="SBL BibLit" panose="02000000000000000000" pitchFamily="2" charset="-79"/>
              </a:rPr>
              <a:t>the flock of your inheritance, </a:t>
            </a:r>
          </a:p>
          <a:p>
            <a:pPr marL="0" indent="0" algn="l" rtl="0">
              <a:buNone/>
            </a:pPr>
            <a:r>
              <a:rPr lang="en-US" sz="3200" b="1" i="0" u="none" strike="noStrike" baseline="0" dirty="0">
                <a:solidFill>
                  <a:srgbClr val="FFFFCC"/>
                </a:solidFill>
                <a:cs typeface="SBL BibLit" panose="02000000000000000000" pitchFamily="2" charset="-79"/>
              </a:rPr>
              <a:t>which lives by itself in a forest, in fertile pasturelands.</a:t>
            </a:r>
          </a:p>
          <a:p>
            <a:pPr marL="0" indent="0" algn="l" rtl="0">
              <a:buNone/>
            </a:pPr>
            <a:r>
              <a:rPr lang="en-US" sz="3200" b="1" i="0" u="none" strike="noStrike" baseline="0" dirty="0">
                <a:solidFill>
                  <a:srgbClr val="FFFFCC"/>
                </a:solidFill>
                <a:cs typeface="SBL BibLit" panose="02000000000000000000" pitchFamily="2" charset="-79"/>
              </a:rPr>
              <a:t>Let them feed in Bashan and Gilead as in days long ago.</a:t>
            </a:r>
          </a:p>
          <a:p>
            <a:pPr marL="0" indent="0" algn="l" rtl="0">
              <a:buNone/>
            </a:pPr>
            <a:r>
              <a:rPr lang="en-US" sz="3200" b="1" i="0" u="none" strike="noStrike" baseline="30000" dirty="0">
                <a:solidFill>
                  <a:srgbClr val="FFFFCC"/>
                </a:solidFill>
                <a:cs typeface="SBL BibLit" panose="02000000000000000000" pitchFamily="2" charset="-79"/>
              </a:rPr>
              <a:t>15</a:t>
            </a:r>
            <a:r>
              <a:rPr lang="en-US" sz="3200" b="1" i="0" u="none" strike="noStrike" baseline="0" dirty="0">
                <a:solidFill>
                  <a:srgbClr val="FFFFCC"/>
                </a:solidFill>
                <a:cs typeface="SBL BibLit" panose="02000000000000000000" pitchFamily="2" charset="-79"/>
              </a:rPr>
              <a:t> "As in the days when you came out of Egypt, </a:t>
            </a:r>
          </a:p>
          <a:p>
            <a:pPr marL="0" indent="0" algn="l" rtl="0">
              <a:buNone/>
            </a:pPr>
            <a:r>
              <a:rPr lang="en-US" sz="3200" b="1" i="0" u="none" strike="noStrike" baseline="0" dirty="0">
                <a:solidFill>
                  <a:srgbClr val="FFFFCC"/>
                </a:solidFill>
                <a:cs typeface="SBL BibLit" panose="02000000000000000000" pitchFamily="2" charset="-79"/>
              </a:rPr>
              <a:t>I will show them my wonders."</a:t>
            </a:r>
          </a:p>
          <a:p>
            <a:pPr marL="0" indent="0" algn="l" rtl="0">
              <a:buNone/>
            </a:pPr>
            <a:r>
              <a:rPr lang="en-US" sz="3200" b="1" i="0" u="none" strike="noStrike" baseline="30000" dirty="0">
                <a:solidFill>
                  <a:srgbClr val="FFFFCC"/>
                </a:solidFill>
                <a:cs typeface="SBL BibLit" panose="02000000000000000000" pitchFamily="2" charset="-79"/>
              </a:rPr>
              <a:t>16</a:t>
            </a:r>
            <a:r>
              <a:rPr lang="en-US" sz="3200" b="1" i="0" u="none" strike="noStrike" baseline="0" dirty="0">
                <a:solidFill>
                  <a:srgbClr val="FFFFCC"/>
                </a:solidFill>
                <a:cs typeface="SBL BibLit" panose="02000000000000000000" pitchFamily="2" charset="-79"/>
              </a:rPr>
              <a:t> Nations will see and be ashamed, </a:t>
            </a:r>
          </a:p>
          <a:p>
            <a:pPr marL="0" indent="0" algn="l" rtl="0">
              <a:buNone/>
            </a:pPr>
            <a:r>
              <a:rPr lang="en-US" sz="3200" b="1" i="0" u="none" strike="noStrike" baseline="0" dirty="0">
                <a:solidFill>
                  <a:srgbClr val="FFFFCC"/>
                </a:solidFill>
                <a:cs typeface="SBL BibLit" panose="02000000000000000000" pitchFamily="2" charset="-79"/>
              </a:rPr>
              <a:t>deprived of all their power. </a:t>
            </a:r>
          </a:p>
          <a:p>
            <a:pPr marL="0" indent="0" algn="l" rtl="0">
              <a:buNone/>
            </a:pPr>
            <a:r>
              <a:rPr lang="en-US" sz="3200" b="1" i="0" u="none" strike="noStrike" baseline="0" dirty="0">
                <a:solidFill>
                  <a:srgbClr val="FFFFCC"/>
                </a:solidFill>
                <a:cs typeface="SBL BibLit" panose="02000000000000000000" pitchFamily="2" charset="-79"/>
              </a:rPr>
              <a:t>They will put their hands over their mouths </a:t>
            </a:r>
          </a:p>
          <a:p>
            <a:pPr marL="0" indent="0" algn="l" rtl="0">
              <a:buNone/>
            </a:pPr>
            <a:r>
              <a:rPr lang="en-US" sz="3200" b="1" i="0" u="none" strike="noStrike" baseline="0" dirty="0">
                <a:solidFill>
                  <a:srgbClr val="FFFFCC"/>
                </a:solidFill>
                <a:cs typeface="SBL BibLit" panose="02000000000000000000" pitchFamily="2" charset="-79"/>
              </a:rPr>
              <a:t>and their ears will become deaf.</a:t>
            </a:r>
          </a:p>
        </p:txBody>
      </p:sp>
    </p:spTree>
    <p:extLst>
      <p:ext uri="{BB962C8B-B14F-4D97-AF65-F5344CB8AC3E}">
        <p14:creationId xmlns:p14="http://schemas.microsoft.com/office/powerpoint/2010/main" val="360754240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9FDC240-705C-05B1-2BCE-CD374010E067}"/>
              </a:ext>
            </a:extLst>
          </p:cNvPr>
          <p:cNvSpPr>
            <a:spLocks noGrp="1"/>
          </p:cNvSpPr>
          <p:nvPr>
            <p:ph idx="1"/>
          </p:nvPr>
        </p:nvSpPr>
        <p:spPr>
          <a:xfrm>
            <a:off x="636495" y="733646"/>
            <a:ext cx="10981764" cy="5945059"/>
          </a:xfrm>
        </p:spPr>
        <p:txBody>
          <a:bodyPr>
            <a:normAutofit lnSpcReduction="10000"/>
          </a:bodyPr>
          <a:lstStyle/>
          <a:p>
            <a:pPr marL="0" indent="0" algn="l" rtl="0">
              <a:buNone/>
            </a:pPr>
            <a:r>
              <a:rPr lang="en-US" sz="3300" b="1" i="0" u="none" strike="noStrike" baseline="30000" dirty="0">
                <a:solidFill>
                  <a:srgbClr val="FFFFCC"/>
                </a:solidFill>
                <a:cs typeface="SBL BibLit" panose="02000000000000000000" pitchFamily="2" charset="-79"/>
              </a:rPr>
              <a:t>17</a:t>
            </a:r>
            <a:r>
              <a:rPr lang="en-US" sz="3300" b="1" i="0" u="none" strike="noStrike" baseline="0" dirty="0">
                <a:solidFill>
                  <a:srgbClr val="FFFFCC"/>
                </a:solidFill>
                <a:cs typeface="SBL BibLit" panose="02000000000000000000" pitchFamily="2" charset="-79"/>
              </a:rPr>
              <a:t> They will lick dust like a snake, </a:t>
            </a:r>
          </a:p>
          <a:p>
            <a:pPr marL="0" indent="0" algn="l" rtl="0">
              <a:buNone/>
            </a:pPr>
            <a:r>
              <a:rPr lang="en-US" sz="3300" b="1" i="0" u="none" strike="noStrike" baseline="0" dirty="0">
                <a:solidFill>
                  <a:srgbClr val="FFFFCC"/>
                </a:solidFill>
                <a:cs typeface="SBL BibLit" panose="02000000000000000000" pitchFamily="2" charset="-79"/>
              </a:rPr>
              <a:t>like creatures that crawl on the ground. </a:t>
            </a:r>
          </a:p>
          <a:p>
            <a:pPr marL="0" indent="0" algn="l" rtl="0">
              <a:buNone/>
            </a:pPr>
            <a:r>
              <a:rPr lang="en-US" sz="3300" b="1" i="0" u="none" strike="noStrike" baseline="0" dirty="0">
                <a:solidFill>
                  <a:srgbClr val="FFFFCC"/>
                </a:solidFill>
                <a:cs typeface="SBL BibLit" panose="02000000000000000000" pitchFamily="2" charset="-79"/>
              </a:rPr>
              <a:t>They will come trembling out of their dens; </a:t>
            </a:r>
          </a:p>
          <a:p>
            <a:pPr marL="0" indent="0" algn="l" rtl="0">
              <a:buNone/>
            </a:pPr>
            <a:r>
              <a:rPr lang="en-US" sz="3300" b="1" i="0" u="none" strike="noStrike" baseline="0" dirty="0">
                <a:solidFill>
                  <a:srgbClr val="FFFFCC"/>
                </a:solidFill>
                <a:cs typeface="SBL BibLit" panose="02000000000000000000" pitchFamily="2" charset="-79"/>
              </a:rPr>
              <a:t>they will turn in dread to YHWH our God </a:t>
            </a:r>
          </a:p>
          <a:p>
            <a:pPr marL="0" indent="0" algn="l" rtl="0">
              <a:buNone/>
            </a:pPr>
            <a:r>
              <a:rPr lang="en-US" sz="3300" b="1" i="0" u="none" strike="noStrike" baseline="0" dirty="0">
                <a:solidFill>
                  <a:srgbClr val="FFFFCC"/>
                </a:solidFill>
                <a:cs typeface="SBL BibLit" panose="02000000000000000000" pitchFamily="2" charset="-79"/>
              </a:rPr>
              <a:t>and will be in awe of you.</a:t>
            </a:r>
          </a:p>
          <a:p>
            <a:pPr marL="0" indent="0" algn="l" rtl="0">
              <a:buNone/>
            </a:pPr>
            <a:r>
              <a:rPr lang="en-US" sz="3300" b="1" i="0" u="none" strike="noStrike" baseline="30000" dirty="0">
                <a:solidFill>
                  <a:srgbClr val="FFFFCC"/>
                </a:solidFill>
                <a:cs typeface="SBL BibLit" panose="02000000000000000000" pitchFamily="2" charset="-79"/>
              </a:rPr>
              <a:t>18</a:t>
            </a:r>
            <a:r>
              <a:rPr lang="en-US" sz="3300" b="1" i="0" u="none" strike="noStrike" baseline="0" dirty="0">
                <a:solidFill>
                  <a:srgbClr val="FFFFCC"/>
                </a:solidFill>
                <a:cs typeface="SBL BibLit" panose="02000000000000000000" pitchFamily="2" charset="-79"/>
              </a:rPr>
              <a:t> Who is a God like you, </a:t>
            </a:r>
          </a:p>
          <a:p>
            <a:pPr marL="0" indent="0" algn="l" rtl="0">
              <a:buNone/>
            </a:pPr>
            <a:r>
              <a:rPr lang="en-US" sz="3300" b="1" i="0" u="none" strike="noStrike" baseline="0" dirty="0">
                <a:solidFill>
                  <a:srgbClr val="FFFFCC"/>
                </a:solidFill>
                <a:cs typeface="SBL BibLit" panose="02000000000000000000" pitchFamily="2" charset="-79"/>
              </a:rPr>
              <a:t>who pardons sin </a:t>
            </a:r>
          </a:p>
          <a:p>
            <a:pPr marL="0" indent="0" algn="l" rtl="0">
              <a:buNone/>
            </a:pPr>
            <a:r>
              <a:rPr lang="en-US" sz="3300" b="1" i="0" u="none" strike="noStrike" baseline="0" dirty="0">
                <a:solidFill>
                  <a:srgbClr val="FFFFCC"/>
                </a:solidFill>
                <a:cs typeface="SBL BibLit" panose="02000000000000000000" pitchFamily="2" charset="-79"/>
              </a:rPr>
              <a:t>and forgives the transgression </a:t>
            </a:r>
          </a:p>
          <a:p>
            <a:pPr marL="0" indent="0" algn="l" rtl="0">
              <a:buNone/>
            </a:pPr>
            <a:r>
              <a:rPr lang="en-US" sz="3300" b="1" dirty="0">
                <a:solidFill>
                  <a:srgbClr val="FFFFCC"/>
                </a:solidFill>
                <a:cs typeface="SBL BibLit" panose="02000000000000000000" pitchFamily="2" charset="-79"/>
              </a:rPr>
              <a:t>	</a:t>
            </a:r>
            <a:r>
              <a:rPr lang="en-US" sz="3300" b="1" i="0" u="none" strike="noStrike" baseline="0" dirty="0">
                <a:solidFill>
                  <a:srgbClr val="FFFFCC"/>
                </a:solidFill>
                <a:cs typeface="SBL BibLit" panose="02000000000000000000" pitchFamily="2" charset="-79"/>
              </a:rPr>
              <a:t>of the remnant of his inheritance? </a:t>
            </a:r>
          </a:p>
          <a:p>
            <a:pPr marL="0" indent="0" algn="l" rtl="0">
              <a:buNone/>
            </a:pPr>
            <a:r>
              <a:rPr lang="en-US" sz="3300" b="1" i="0" u="none" strike="noStrike" baseline="0" dirty="0">
                <a:solidFill>
                  <a:srgbClr val="FFFFCC"/>
                </a:solidFill>
                <a:cs typeface="SBL BibLit" panose="02000000000000000000" pitchFamily="2" charset="-79"/>
              </a:rPr>
              <a:t>You do not stay angry forever </a:t>
            </a:r>
          </a:p>
          <a:p>
            <a:pPr marL="0" indent="0" algn="l" rtl="0">
              <a:buNone/>
            </a:pPr>
            <a:r>
              <a:rPr lang="en-US" sz="3300" b="1" i="0" u="none" strike="noStrike" baseline="0" dirty="0">
                <a:solidFill>
                  <a:srgbClr val="FFFFCC"/>
                </a:solidFill>
                <a:cs typeface="SBL BibLit" panose="02000000000000000000" pitchFamily="2" charset="-79"/>
              </a:rPr>
              <a:t>but delight to show mercy.</a:t>
            </a:r>
          </a:p>
        </p:txBody>
      </p:sp>
    </p:spTree>
    <p:extLst>
      <p:ext uri="{BB962C8B-B14F-4D97-AF65-F5344CB8AC3E}">
        <p14:creationId xmlns:p14="http://schemas.microsoft.com/office/powerpoint/2010/main" val="32304088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9FDC240-705C-05B1-2BCE-CD374010E067}"/>
              </a:ext>
            </a:extLst>
          </p:cNvPr>
          <p:cNvSpPr>
            <a:spLocks noGrp="1"/>
          </p:cNvSpPr>
          <p:nvPr>
            <p:ph idx="1"/>
          </p:nvPr>
        </p:nvSpPr>
        <p:spPr>
          <a:xfrm>
            <a:off x="636495" y="977153"/>
            <a:ext cx="10981764" cy="5550648"/>
          </a:xfrm>
        </p:spPr>
        <p:txBody>
          <a:bodyPr>
            <a:normAutofit/>
          </a:bodyPr>
          <a:lstStyle/>
          <a:p>
            <a:pPr marL="0" indent="0" algn="l" rtl="0">
              <a:buNone/>
            </a:pPr>
            <a:r>
              <a:rPr lang="en-US" sz="3200" b="1" i="0" u="none" strike="noStrike" baseline="30000" dirty="0">
                <a:solidFill>
                  <a:srgbClr val="FFFFCC"/>
                </a:solidFill>
                <a:cs typeface="SBL BibLit" panose="02000000000000000000" pitchFamily="2" charset="-79"/>
              </a:rPr>
              <a:t>19</a:t>
            </a:r>
            <a:r>
              <a:rPr lang="en-US" sz="3200" b="1" i="0" u="none" strike="noStrike" baseline="0" dirty="0">
                <a:solidFill>
                  <a:srgbClr val="FFFFCC"/>
                </a:solidFill>
                <a:cs typeface="SBL BibLit" panose="02000000000000000000" pitchFamily="2" charset="-79"/>
              </a:rPr>
              <a:t> You will again have compassion on us; </a:t>
            </a:r>
          </a:p>
          <a:p>
            <a:pPr marL="0" indent="0" algn="l" rtl="0">
              <a:buNone/>
            </a:pPr>
            <a:r>
              <a:rPr lang="en-US" sz="3200" b="1" i="0" u="none" strike="noStrike" baseline="0" dirty="0">
                <a:solidFill>
                  <a:srgbClr val="FFFFCC"/>
                </a:solidFill>
                <a:cs typeface="SBL BibLit" panose="02000000000000000000" pitchFamily="2" charset="-79"/>
              </a:rPr>
              <a:t>you will tread our sins underfoot </a:t>
            </a:r>
          </a:p>
          <a:p>
            <a:pPr marL="0" indent="0" algn="l" rtl="0">
              <a:buNone/>
            </a:pPr>
            <a:r>
              <a:rPr lang="en-US" sz="3200" b="1" i="0" u="none" strike="noStrike" baseline="0" dirty="0">
                <a:solidFill>
                  <a:srgbClr val="FFFFCC"/>
                </a:solidFill>
                <a:cs typeface="SBL BibLit" panose="02000000000000000000" pitchFamily="2" charset="-79"/>
              </a:rPr>
              <a:t>and hurl all our iniquities into the depths of the sea.</a:t>
            </a:r>
          </a:p>
          <a:p>
            <a:pPr marL="0" indent="0" algn="l" rtl="0">
              <a:buNone/>
            </a:pPr>
            <a:r>
              <a:rPr lang="en-US" sz="3200" b="1" i="0" u="none" strike="noStrike" baseline="30000" dirty="0">
                <a:solidFill>
                  <a:srgbClr val="FFFFCC"/>
                </a:solidFill>
                <a:cs typeface="SBL BibLit" panose="02000000000000000000" pitchFamily="2" charset="-79"/>
              </a:rPr>
              <a:t>20</a:t>
            </a:r>
            <a:r>
              <a:rPr lang="en-US" sz="3200" b="1" i="0" u="none" strike="noStrike" baseline="0" dirty="0">
                <a:solidFill>
                  <a:srgbClr val="FFFFCC"/>
                </a:solidFill>
                <a:cs typeface="SBL BibLit" panose="02000000000000000000" pitchFamily="2" charset="-79"/>
              </a:rPr>
              <a:t> You will be faithful to Jacob, </a:t>
            </a:r>
          </a:p>
          <a:p>
            <a:pPr marL="0" indent="0" algn="l" rtl="0">
              <a:buNone/>
            </a:pPr>
            <a:r>
              <a:rPr lang="en-US" sz="3200" b="1" i="0" u="none" strike="noStrike" baseline="0" dirty="0">
                <a:solidFill>
                  <a:srgbClr val="FFFFCC"/>
                </a:solidFill>
                <a:cs typeface="SBL BibLit" panose="02000000000000000000" pitchFamily="2" charset="-79"/>
              </a:rPr>
              <a:t>and show love to Abraham, </a:t>
            </a:r>
          </a:p>
          <a:p>
            <a:pPr marL="0" indent="0" algn="l" rtl="0">
              <a:buNone/>
            </a:pPr>
            <a:r>
              <a:rPr lang="en-US" sz="3200" b="1" i="0" u="none" strike="noStrike" baseline="0" dirty="0">
                <a:solidFill>
                  <a:srgbClr val="FFFFCC"/>
                </a:solidFill>
                <a:cs typeface="SBL BibLit" panose="02000000000000000000" pitchFamily="2" charset="-79"/>
              </a:rPr>
              <a:t>as you pledged on oath to our ancestors in days long ago</a:t>
            </a:r>
            <a:r>
              <a:rPr lang="en-US" sz="4000" b="1" i="0" u="none" strike="noStrike" baseline="0" dirty="0">
                <a:solidFill>
                  <a:srgbClr val="FFFFCC"/>
                </a:solidFill>
                <a:cs typeface="SBL BibLit" panose="02000000000000000000" pitchFamily="2" charset="-79"/>
              </a:rPr>
              <a:t>. </a:t>
            </a:r>
          </a:p>
          <a:p>
            <a:pPr marL="0" indent="0" algn="l" rtl="0">
              <a:buNone/>
            </a:pPr>
            <a:r>
              <a:rPr lang="en-US" sz="3600" b="1" i="0" u="none" strike="noStrike" baseline="0" dirty="0">
                <a:solidFill>
                  <a:srgbClr val="FFFFCC"/>
                </a:solidFill>
                <a:cs typeface="SBL BibLit" panose="02000000000000000000" pitchFamily="2" charset="-79"/>
              </a:rPr>
              <a:t>(</a:t>
            </a:r>
            <a:r>
              <a:rPr lang="en-US" sz="2400" b="1" i="0" u="none" strike="noStrike" baseline="0" dirty="0">
                <a:solidFill>
                  <a:srgbClr val="FFFFCC"/>
                </a:solidFill>
                <a:cs typeface="SBL BibLit" panose="02000000000000000000" pitchFamily="2" charset="-79"/>
              </a:rPr>
              <a:t>Mic 7:14–20 NIV, adapted)</a:t>
            </a:r>
            <a:endParaRPr lang="en-US" sz="4400" b="1" dirty="0">
              <a:solidFill>
                <a:srgbClr val="FFFFCC"/>
              </a:solidFill>
            </a:endParaRPr>
          </a:p>
        </p:txBody>
      </p:sp>
    </p:spTree>
    <p:extLst>
      <p:ext uri="{BB962C8B-B14F-4D97-AF65-F5344CB8AC3E}">
        <p14:creationId xmlns:p14="http://schemas.microsoft.com/office/powerpoint/2010/main" val="3108582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339364" y="808073"/>
            <a:ext cx="11632895" cy="5837823"/>
          </a:xfrm>
        </p:spPr>
        <p:txBody>
          <a:bodyPr>
            <a:normAutofit fontScale="85000" lnSpcReduction="20000"/>
          </a:bodyPr>
          <a:lstStyle/>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When the king operated within the divine will they functioned as messengers of God and intercessors for the nation. </a:t>
            </a: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unlike the prophets in other countries, when the king operated contrary to the will of God they were fearless in their rebuke. </a:t>
            </a: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Although their messages often appear to challenge established religious and cultic institutions, in principle true prophets were thoroughly Mosaic in doctrine and ethic. </a:t>
            </a: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Their goal was spiritual renewal, demonstrated in exclusive devotion to YHWH (e.g., Elijah and Elisha), personal holiness and purity, and compassionate and merciful conduct. In the end, both northern and southern kingdoms fell because they failed to heed the messages of the prophets (2 Kgs 18:7–23; Dan 9:4–19), and in fulfillment of the Mosaic covenant curses (Leviticus 26; Deuteronomy 28).</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9021130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9FDC240-705C-05B1-2BCE-CD374010E067}"/>
              </a:ext>
            </a:extLst>
          </p:cNvPr>
          <p:cNvSpPr>
            <a:spLocks noGrp="1"/>
          </p:cNvSpPr>
          <p:nvPr>
            <p:ph idx="1"/>
          </p:nvPr>
        </p:nvSpPr>
        <p:spPr>
          <a:xfrm>
            <a:off x="636495" y="850605"/>
            <a:ext cx="10981764" cy="5677196"/>
          </a:xfrm>
        </p:spPr>
        <p:txBody>
          <a:bodyPr>
            <a:normAutofit lnSpcReduction="10000"/>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Outline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447675">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Structurally the book is organized by the three-fold call to attention, “Hear. . . .” (1:2; 3:1; 6:1). The first and last sections subdivide similarly: Long message of judgment (1:2–2:11; 6:1–7:7); short message of hope (2:12–13; 7:8–20)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Superscription (1:1)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Condemnation and Consolation (1:2–2:11)</a:t>
            </a: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rPr>
              <a:t>b.	The Degradation and Exaltation of Israel (3:1–5:15)</a:t>
            </a:r>
            <a:endPar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rPr>
              <a:t>c.	Condemnation and Consolation (6:1–7:20)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gn="l" rtl="0">
              <a:buNone/>
            </a:pPr>
            <a:endParaRPr lang="en-US" sz="4400" b="1" dirty="0">
              <a:solidFill>
                <a:srgbClr val="FFFFCC"/>
              </a:solidFill>
            </a:endParaRPr>
          </a:p>
        </p:txBody>
      </p:sp>
    </p:spTree>
    <p:extLst>
      <p:ext uri="{BB962C8B-B14F-4D97-AF65-F5344CB8AC3E}">
        <p14:creationId xmlns:p14="http://schemas.microsoft.com/office/powerpoint/2010/main" val="28212777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9FDC240-705C-05B1-2BCE-CD374010E067}"/>
              </a:ext>
            </a:extLst>
          </p:cNvPr>
          <p:cNvSpPr>
            <a:spLocks noGrp="1"/>
          </p:cNvSpPr>
          <p:nvPr>
            <p:ph idx="1"/>
          </p:nvPr>
        </p:nvSpPr>
        <p:spPr>
          <a:xfrm>
            <a:off x="636495" y="882502"/>
            <a:ext cx="10981764" cy="5849991"/>
          </a:xfrm>
        </p:spPr>
        <p:txBody>
          <a:bodyPr>
            <a:normAutofit fontScale="92500" lnSpcReduction="20000"/>
          </a:bodyPr>
          <a:lstStyle/>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Condemnation and Consolation (1:2–2:11)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Basis for the Judgment (1:2–2:11)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Samaria’s Disaster—Jerusalem’s Warning (1:2–9)</a:t>
            </a: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Judah’s Disaster—Jerusalem’s Warning (10–16)</a:t>
            </a: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Judgment Justified (2:1–5)</a:t>
            </a: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Micah and the False Prophets (2:1–11)</a:t>
            </a: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Promise of Deliverance (2:12–13)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Nature of the Deliverance (2:12)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Nature of the Deliverer (2:13)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6835124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9FDC240-705C-05B1-2BCE-CD374010E067}"/>
              </a:ext>
            </a:extLst>
          </p:cNvPr>
          <p:cNvSpPr>
            <a:spLocks noGrp="1"/>
          </p:cNvSpPr>
          <p:nvPr>
            <p:ph idx="1"/>
          </p:nvPr>
        </p:nvSpPr>
        <p:spPr>
          <a:xfrm>
            <a:off x="636495" y="765544"/>
            <a:ext cx="10981764" cy="5966949"/>
          </a:xfrm>
        </p:spPr>
        <p:txBody>
          <a:bodyPr>
            <a:normAutofit fontScale="92500" lnSpcReduction="10000"/>
          </a:bodyPr>
          <a:lstStyle/>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The Degradation and Exaltation of Israel (3:1–5:15)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Parade of Iniquity (3:1–12)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Political Conspiracy (3:1–4)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Prophetic Conspiracy (3:5–8)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Micah’s Charge in View of the Conspiracy (3:9–12)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Parade of Righteousness (4:1–5:1)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Exaltation of Jerusalem (4:1–8)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Three Oracles on Jerusalem’s Future (4:9–5:1)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The Arrival of the King (5:2–15)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His Origin (5:2)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Effects of His Coming (5:3–15)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9900378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9FDC240-705C-05B1-2BCE-CD374010E067}"/>
              </a:ext>
            </a:extLst>
          </p:cNvPr>
          <p:cNvSpPr>
            <a:spLocks noGrp="1"/>
          </p:cNvSpPr>
          <p:nvPr>
            <p:ph idx="1"/>
          </p:nvPr>
        </p:nvSpPr>
        <p:spPr>
          <a:xfrm>
            <a:off x="636495" y="946298"/>
            <a:ext cx="10981764" cy="5786195"/>
          </a:xfrm>
        </p:spPr>
        <p:txBody>
          <a:bodyPr>
            <a:normAutofit fontScale="92500" lnSpcReduction="20000"/>
          </a:bodyPr>
          <a:lstStyle/>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Condemnation and Consolation (6:1–7:20)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Basis for the Judgment (6:1–16)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YHWH’s Case Against Israel (6:1–5)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People’s Defenseless Position (6:6–8)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Sentence (6:9–16)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Prophet’s Final Oracle (7:1–20)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His Lament for the Nation (7:1–6)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His Hope for the Nation (7:7–13)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His Prayer for the Nation (7:14–20)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2079453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2CE2C-9FFB-9CD8-21A9-9E1107B9B79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9BC40E6-2BA2-5E0B-498D-8811B2F0FD0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90235047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568" y="340659"/>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94944" y="1574684"/>
            <a:ext cx="10013576" cy="2960811"/>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28</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	</a:t>
            </a:r>
            <a:r>
              <a:rPr lang="en-US" sz="4000" b="1" dirty="0">
                <a:solidFill>
                  <a:srgbClr val="240000"/>
                </a:solidFill>
                <a:effectLst/>
                <a:latin typeface="Matura MT Script Capitals" panose="03020802060602070202" pitchFamily="66" charset="0"/>
                <a:ea typeface="Calibri" panose="020F0502020204030204" pitchFamily="34" charset="0"/>
                <a:cs typeface="Calibri" panose="020F0502020204030204" pitchFamily="34" charset="0"/>
              </a:rPr>
              <a:t>Heralds of YHWH’s Glory and Grace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Isaiah: the Late-Seventh Century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Prophet in the Court of Judah</a:t>
            </a:r>
          </a:p>
        </p:txBody>
      </p:sp>
    </p:spTree>
    <p:extLst>
      <p:ext uri="{BB962C8B-B14F-4D97-AF65-F5344CB8AC3E}">
        <p14:creationId xmlns:p14="http://schemas.microsoft.com/office/powerpoint/2010/main" val="24356664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CC7D3-C452-9757-4391-60E69A76C6E0}"/>
              </a:ext>
            </a:extLst>
          </p:cNvPr>
          <p:cNvSpPr>
            <a:spLocks noGrp="1"/>
          </p:cNvSpPr>
          <p:nvPr>
            <p:ph type="title"/>
          </p:nvPr>
        </p:nvSpPr>
        <p:spPr>
          <a:xfrm>
            <a:off x="722284" y="365126"/>
            <a:ext cx="10515600" cy="818216"/>
          </a:xfrm>
        </p:spPr>
        <p:txBody>
          <a:bodyPr>
            <a:normAutofit/>
          </a:bodyPr>
          <a:lstStyle/>
          <a:p>
            <a:pPr algn="ctr"/>
            <a:r>
              <a:rPr lang="en-US" sz="3600" b="1" dirty="0">
                <a:solidFill>
                  <a:srgbClr val="FFFFCC"/>
                </a:solidFill>
                <a:latin typeface="+mn-lt"/>
              </a:rPr>
              <a:t>Isaiah</a:t>
            </a:r>
          </a:p>
        </p:txBody>
      </p:sp>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546847" y="1031358"/>
            <a:ext cx="11372251" cy="5461516"/>
          </a:xfrm>
        </p:spPr>
        <p:txBody>
          <a:bodyPr>
            <a:normAutofit fontScale="92500"/>
          </a:bodyPr>
          <a:lstStyle/>
          <a:p>
            <a:pPr marL="342900" indent="-342900">
              <a:lnSpc>
                <a:spcPct val="120000"/>
              </a:lnSpc>
              <a:spcBef>
                <a:spcPts val="0"/>
              </a:spcBef>
              <a:spcAft>
                <a:spcPts val="1200"/>
              </a:spcAft>
              <a:buAutoNum type="arabi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Context of Isaiah’s Ministry</a:t>
            </a:r>
          </a:p>
          <a:p>
            <a:pPr marL="358775"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Although he was their contemporary, in the eighth century, unlike Amos and Hosea, Isaiah ministered in Judah. The superscription to the book indicates he was active professionally during the reigns of four kings: Uzziah (783–42 BC), Jotham (742–35 BC), Ahaz (735–15 BC), and Hezekiah (715–687/6 BC). </a:t>
            </a:r>
          </a:p>
          <a:p>
            <a:pPr marL="358775"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These were critical days for the kingdoms of Israel and Judah. Isaiah witnessed the rise of the neo-Assyrian empire and the dismemberment of the northern Kingdom by successive Assyrian empires from 745–722 BC.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4098037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672353" y="797859"/>
            <a:ext cx="10963835" cy="5898775"/>
          </a:xfrm>
        </p:spPr>
        <p:txBody>
          <a:bodyPr>
            <a:normAutofit/>
          </a:bodyPr>
          <a:lstStyle/>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the Assyrian crisis affected Judah as well, as the kingdom was reduced to only a shadow of its former self, with most of its territory lost, and at least two–thirds of its population. It seemed for a time that Jerusalem would fall as well. </a:t>
            </a:r>
          </a:p>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However, because of Hezekiah’s firm faith, encouraged by the prophet Isaiah, and the direct intervention of YHWH, the city was miraculously delivered from Sennacherib.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1238681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672353" y="1004047"/>
            <a:ext cx="10963835" cy="5692587"/>
          </a:xfrm>
        </p:spPr>
        <p:txBody>
          <a:bodyPr>
            <a:norm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Being called in the worrisome year of Uzziah’s death, Isaiah functioned as God’s official spokesman for these troubled times.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served as the mouthpiece of warning to faithless kings like Ahaz, and as the trusted confidant and friend of the good king Hezekiah.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was a contemporary of the more rural Micah, who pursued his calling from the perspective of the subjects, rather than the rulers of Judah.</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9061217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159488" y="871870"/>
            <a:ext cx="12032512" cy="5887518"/>
          </a:xfrm>
        </p:spPr>
        <p:txBody>
          <a:bodyPr>
            <a:normAutofit fontScale="92500" lnSpcReduction="10000"/>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Isaiah the Prophet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According to the superscription and notes in 2 Kings, Isaiah (“YHWH is salvation”) was the son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Amoz</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Rabbinic tradition has it that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Amoz</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was the brother of Amaziah (796–767 BC), which would mean Isaiah was the (younger) cousin of Uzziah, hence an aristocrat: a counselor of kings and historian of the court. </a:t>
            </a:r>
          </a:p>
          <a:p>
            <a:pPr marL="447675"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could explain the relatively high literary style of his oracles. It appears from 8:3 that his (unnamed) wife was a female prophet in her own right. This marriage produced two children, both of whose names, dictated by YHWH, foretold an ominous future for the nation: Shear-</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yashub</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remnant shall return” (7:3), and Maher-</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shalal</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-hash-</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baz</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booty hastens, the prey rushes on” (8:1–14).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436693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148856" y="914400"/>
            <a:ext cx="11757198" cy="5943600"/>
          </a:xfrm>
        </p:spPr>
        <p:txBody>
          <a:bodyPr>
            <a:normAutofit fontScale="77500" lnSpcReduction="20000"/>
          </a:bodyPr>
          <a:lstStyle/>
          <a:p>
            <a:pPr marL="514350" indent="-514350">
              <a:lnSpc>
                <a:spcPct val="107000"/>
              </a:lnSpc>
              <a:spcAft>
                <a:spcPts val="600"/>
              </a:spcAft>
              <a:buAutoNum type="alphaLcPeriod" startAt="3"/>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Writing Prophets</a:t>
            </a:r>
          </a:p>
          <a:p>
            <a:pPr marL="536575"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Israel was unique among its neighbors, not only for the independence her prophets demonstrated </a:t>
            </a:r>
            <a:r>
              <a:rPr lang="en-US" sz="38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vis à vis</a:t>
            </a: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king and priesthood, but also for the care her traditionists took in preserving the messages of the prophets. </a:t>
            </a:r>
          </a:p>
          <a:p>
            <a:pPr marL="536575"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It is the prophetic books that give the First Testament its distasteful tone for many modern readers, as one prophet after another rails upon the nation and pronounces the divine sentences of doom. </a:t>
            </a:r>
          </a:p>
          <a:p>
            <a:pPr marL="536575"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fact that these messages have been preserved in written form for all posterity attests to the seriousness of the ancient preachers, the hardness of Israelite hearts, and the veracity of the divine word. </a:t>
            </a:r>
            <a:endParaRPr lang="en-US" sz="3300" dirty="0"/>
          </a:p>
        </p:txBody>
      </p:sp>
    </p:spTree>
    <p:extLst>
      <p:ext uri="{BB962C8B-B14F-4D97-AF65-F5344CB8AC3E}">
        <p14:creationId xmlns:p14="http://schemas.microsoft.com/office/powerpoint/2010/main" val="130450586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717175" y="861237"/>
            <a:ext cx="11062449" cy="5835397"/>
          </a:xfrm>
        </p:spPr>
        <p:txBody>
          <a:bodyPr>
            <a:norm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Tradition also reports that Isaiah met his end personally by being sawn to pieces in Manasseh’s reign (cf. Heb 11:37), but this tradition seems dubious.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Isaiah described his own call to prophetic ministry in vivid autobiographical terms in chapter 6. Why the account is placed so late in the book (compare Jeremiah and Ezekiel) is not clear, but the effect is to thrust his message, rather than his person, into the foreground.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After all, he was only a mouthpiece for YHWH. Accordingly, the first five chapters serve as a preamble to the entire book, and introduce many themes that will be dealt with in detail later.</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2326791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717175" y="946298"/>
            <a:ext cx="11062449" cy="5750336"/>
          </a:xfrm>
        </p:spPr>
        <p:txBody>
          <a:bodyPr>
            <a:normAutofit fontScale="92500" lnSpcReduction="20000"/>
          </a:bodyPr>
          <a:lstStyle/>
          <a:p>
            <a:pPr marL="447675" indent="-447675">
              <a:lnSpc>
                <a:spcPct val="100000"/>
              </a:lnSpc>
              <a:spcAft>
                <a:spcPts val="1200"/>
              </a:spcAft>
              <a:buNone/>
              <a:tabLst>
                <a:tab pos="447675"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The Structure of the Book</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358775" indent="-358775">
              <a:lnSpc>
                <a:spcPct val="100000"/>
              </a:lnSpc>
              <a:spcAft>
                <a:spcPts val="1200"/>
              </a:spcAft>
              <a:buNone/>
              <a:tabLst>
                <a:tab pos="358775"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Few, if any, prophetic books are as complex and variegated in style and message as the book of Isaiah. On the basis of style and content the book divides naturally into three major parts: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Book of Warning (1:1–35:10)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Book of Hezekiah (36:1–39:8)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Book of Comfort (40:1–66:24)</a:t>
            </a:r>
          </a:p>
          <a:p>
            <a:pPr marL="0" indent="0">
              <a:lnSpc>
                <a:spcPct val="100000"/>
              </a:lnSpc>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central section (B) not only provides an historical fulcrum for the oracles in I and III; it also cushions the harsh judgmental pronouncements of the former from the more tender words of hope in the latter.</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2754846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717175" y="457199"/>
            <a:ext cx="10945907" cy="6239435"/>
          </a:xfrm>
        </p:spPr>
        <p:txBody>
          <a:bodyPr>
            <a:normAutofit fontScale="92500" lnSpcReduction="10000"/>
          </a:bodyPr>
          <a:lstStyle/>
          <a:p>
            <a:pPr marL="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Part I evidences a clear five-part structure in its own right:</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Oracles Concerning Judah and Jerusalem (1:1–12:6)</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Oracles Concerning the Nations (13:1–23:18)</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Isaiah’s Apocalypse (24:1–27:13)</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4.	The Book of Woes (28:1–33:24)</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5.	The Book of Hope (34:1–35:10)</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these sections we have a collection of Isaiah’s oracles. The flow is not always clear, nor the arrangement necessarily logical, but these prophecies provide us with a satisfying sampling of Isaiah’s preaching.</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447675">
              <a:lnSpc>
                <a:spcPct val="100000"/>
              </a:lnSpc>
              <a:spcAft>
                <a:spcPts val="1200"/>
              </a:spcAft>
              <a:buNone/>
              <a:tabLst>
                <a:tab pos="447675"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369161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717176" y="726141"/>
            <a:ext cx="10874190" cy="5970493"/>
          </a:xfrm>
        </p:spPr>
        <p:txBody>
          <a:bodyPr>
            <a:norm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Part II offers a narrative account of Hezekiah’s involvement in the Assyrian crisis.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Though Isaiah’s role in these events is described in biographical, third person style, the account may be based on his own chronicles of the affairs of state during this time.</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Whoever the author was, this text also provided the Hebrew historian with his literary source for this period (2 Kings 18–20).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5080472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717176" y="744279"/>
            <a:ext cx="10874190" cy="5952356"/>
          </a:xfrm>
        </p:spPr>
        <p:txBody>
          <a:bodyPr>
            <a:normAutofit lnSpcReduction="10000"/>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tone and style of Part III differ radically from both I and II. In fact, the relationship between this section and the rest of the book represents the major problem in Isaiah studies. Prevailing scholarship divides this section into two parts, chapters 40–55 and 56–66, respectively.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first is generally referred to as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Deutero</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-Isaiah; the second as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Trito</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-Isaiah.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While scholars have recently begun to examine the entire book as a compositional whole, few are willing to concede these parts to the eighth century prophet of Jerusalem (but see J. Oswalt in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Isaiah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NICOT).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traditional unitarian view must answer three major issues: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4754971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717176" y="1286540"/>
            <a:ext cx="10874190" cy="5410094"/>
          </a:xfrm>
        </p:spPr>
        <p:txBody>
          <a:bodyPr>
            <a:normAutofit/>
          </a:bodyPr>
          <a:lstStyle/>
          <a:p>
            <a:pPr marL="538163" indent="-538163">
              <a:lnSpc>
                <a:spcPct val="107000"/>
              </a:lnSpc>
              <a:spcAft>
                <a:spcPts val="600"/>
              </a:spcAft>
              <a:buAutoNum type="alphaL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Chapters 40–55 appear to reflect a post exilic situation (note the opening lines of 40:1–12 and the specific reference to Cyrus (44:28–48:22; etc.) as a figure who has already appeared. Chapters 56–66 seem to derive from an even later context, perhaps the time of Malachi, or even as late as the second century BC.</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38163" indent="-538163">
              <a:lnSpc>
                <a:spcPct val="107000"/>
              </a:lnSpc>
              <a:spcAft>
                <a:spcPts val="600"/>
              </a:spcAft>
              <a:buAutoNum type="alphaL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style and emotion of chapters 40–66 differ radically from 1–39. Messages of imminent judgment of Israel are replaced by promises of imminent restoration.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9256256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717176" y="1286540"/>
            <a:ext cx="10874190" cy="5410094"/>
          </a:xfrm>
        </p:spPr>
        <p:txBody>
          <a:bodyPr>
            <a:normAutofit/>
          </a:bodyPr>
          <a:lstStyle/>
          <a:p>
            <a:pPr marL="514350" indent="-514350">
              <a:lnSpc>
                <a:spcPct val="100000"/>
              </a:lnSpc>
              <a:spcBef>
                <a:spcPts val="0"/>
              </a:spcBef>
              <a:spcAft>
                <a:spcPts val="1200"/>
              </a:spcAft>
              <a:buAutoNum type="alphaLcPeriod" startAt="3"/>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so-called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Deutero</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-Isaiah Israelite theology proper reaches its zenith; the person behind 40–55 is the theologian of the First Testament par excellence.</a:t>
            </a: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speaks more on the nature of God than any other. In his infinitude YHWH is Creator, Sustainer, Life Giver, the First and Last, the Incomparable One, and Israel has the glorious privilege of being his elect! </a:t>
            </a:r>
            <a:endPar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No longer is the Messiah presented as king (1–39), nor as Anointed Conqueror (56–66), but as Servant.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7871343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717176" y="988828"/>
            <a:ext cx="10874190" cy="5707806"/>
          </a:xfrm>
        </p:spPr>
        <p:txBody>
          <a:bodyPr>
            <a:normAutofit/>
          </a:bodyPr>
          <a:lstStyle/>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the basis of these considerations most conclude that the author of 40–55 moves in a different world than Isaiah ben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Amoz</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of Jerusalem. We have here (and in 56–66) a disciple of Isaiah, who has drunk deeply at his theological well, but who, in addressing a new situation, has superseded his teacher. </a:t>
            </a:r>
          </a:p>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is it that simple? (For a superb defense of the unitarian perspective see J. A.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Motyer</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Prophecy of Isaiah: An Introduction &amp; Commentary</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(Downers Grove: Inter-Varsity, 1993).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4079131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717176" y="1084521"/>
            <a:ext cx="10874190" cy="5612114"/>
          </a:xfrm>
        </p:spPr>
        <p:txBody>
          <a:bodyPr>
            <a:norm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the one hand, there are no details in 40–66 that reflect a Babylonian provenance; the theology of the respective sections differs in detail, but never is it contradictory; the denial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Isaianic</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authorship of the Cyrus texts is no problem if one can allow predictive prophecy (cf. 1 Kings 13:2; 2 Kings 23:15–17).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Furthermore, the theory leaves us with the greatest theologian in Israel’s history without a name, unless of course he is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Anon E.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Mous</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only appropriate comparison imaginable would be the Sinaitic revelation without a real Moses.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0139303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717176" y="1075765"/>
            <a:ext cx="10874190" cy="5620870"/>
          </a:xfrm>
        </p:spPr>
        <p:txBody>
          <a:bodyPr>
            <a:normAutofit/>
          </a:bodyPr>
          <a:lstStyle/>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reality, there are many interlocking themes and structural features that point to a single mouth in the proclamation, and perhaps even a single hand in the composition. Indeed fundamental to the message of the book—especially Part III–is YHWH’s express prediction of future event and then his fidelity to his word in fulfilling those declarations (41:25–26; 43:9; 44:24–28 [Cyrus]. 44:6–9 is remarkable: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879544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339365" y="903767"/>
            <a:ext cx="11698664" cy="5742130"/>
          </a:xfrm>
        </p:spPr>
        <p:txBody>
          <a:bodyPr>
            <a:no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The Writing Prophets</a:t>
            </a:r>
          </a:p>
          <a:p>
            <a:pPr marL="442913"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histories of northern and southern kingdoms came to crashing halts in 722 BC and 586 BC, respectively, all in fulfillment of the divine word. But the presence of these prophets at Israel’s critical hour attests to the compassionate heart of YHWH. In each instance, immediately before the finally doom occurred, YHWH appealed to the nation(s) by sending another wave of prophets to warn of the dangers ahead.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1601083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717176" y="851647"/>
            <a:ext cx="10874190" cy="5844988"/>
          </a:xfrm>
        </p:spPr>
        <p:txBody>
          <a:bodyPr>
            <a:normAutofit/>
          </a:bodyPr>
          <a:lstStyle/>
          <a:p>
            <a:pPr marL="285750" indent="0">
              <a:lnSpc>
                <a:spcPct val="100000"/>
              </a:lnSpc>
              <a:spcBef>
                <a:spcPts val="0"/>
              </a:spcBef>
              <a:spcAft>
                <a:spcPts val="1200"/>
              </a:spcAft>
              <a:buNone/>
            </a:pPr>
            <a:r>
              <a:rPr lang="en-US" sz="3200" b="1" baseline="30000"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6</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This is what YHWH says—Israel’s King and Redeemer, YHWH of Heaven’s Armies: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85750" indent="0">
              <a:lnSpc>
                <a:spcPct val="100000"/>
              </a:lnSpc>
              <a:spcBef>
                <a:spcPts val="0"/>
              </a:spcBef>
              <a:spcAft>
                <a:spcPts val="12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 am the First and the Last; there is no other God.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85750" indent="0">
              <a:lnSpc>
                <a:spcPct val="100000"/>
              </a:lnSpc>
              <a:spcBef>
                <a:spcPts val="0"/>
              </a:spcBef>
              <a:spcAft>
                <a:spcPts val="1200"/>
              </a:spcAft>
              <a:buNone/>
            </a:pPr>
            <a:r>
              <a:rPr lang="en-US" sz="3200" b="1" baseline="30000"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7</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Who is like me?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85750" indent="0">
              <a:lnSpc>
                <a:spcPct val="100000"/>
              </a:lnSpc>
              <a:spcBef>
                <a:spcPts val="0"/>
              </a:spcBef>
              <a:spcAft>
                <a:spcPts val="12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Let him step forward and prove to you his power.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85750" indent="0">
              <a:lnSpc>
                <a:spcPct val="100000"/>
              </a:lnSpc>
              <a:spcBef>
                <a:spcPts val="0"/>
              </a:spcBef>
              <a:spcAft>
                <a:spcPts val="12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Let him do as I have done since ancient times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14350" indent="0">
              <a:lnSpc>
                <a:spcPct val="100000"/>
              </a:lnSpc>
              <a:spcBef>
                <a:spcPts val="0"/>
              </a:spcBef>
              <a:spcAft>
                <a:spcPts val="12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when I established a people and explained its future.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3215297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717176" y="1063256"/>
            <a:ext cx="10874190" cy="5633379"/>
          </a:xfrm>
        </p:spPr>
        <p:txBody>
          <a:bodyPr>
            <a:normAutofit/>
          </a:bodyPr>
          <a:lstStyle/>
          <a:p>
            <a:pPr marL="285750" indent="0">
              <a:lnSpc>
                <a:spcPct val="100000"/>
              </a:lnSpc>
              <a:spcBef>
                <a:spcPts val="0"/>
              </a:spcBef>
              <a:spcAft>
                <a:spcPts val="1200"/>
              </a:spcAft>
              <a:buNone/>
            </a:pPr>
            <a:r>
              <a:rPr lang="en-US" sz="3200" b="1" baseline="30000"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8</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Do not tremble; do not be afraid.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85750" indent="0">
              <a:lnSpc>
                <a:spcPct val="100000"/>
              </a:lnSpc>
              <a:spcBef>
                <a:spcPts val="0"/>
              </a:spcBef>
              <a:spcAft>
                <a:spcPts val="12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Did I not proclaim my purposes for you long ago?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85750" indent="0">
              <a:lnSpc>
                <a:spcPct val="100000"/>
              </a:lnSpc>
              <a:spcBef>
                <a:spcPts val="0"/>
              </a:spcBef>
              <a:spcAft>
                <a:spcPts val="12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You are my witnesses—is there any other God?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85750" indent="0">
              <a:lnSpc>
                <a:spcPct val="100000"/>
              </a:lnSpc>
              <a:spcBef>
                <a:spcPts val="0"/>
              </a:spcBef>
              <a:spcAft>
                <a:spcPts val="12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No! There is no other Rock—not one!”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85750" indent="0">
              <a:lnSpc>
                <a:spcPct val="100000"/>
              </a:lnSpc>
              <a:spcBef>
                <a:spcPts val="0"/>
              </a:spcBef>
              <a:spcAft>
                <a:spcPts val="1200"/>
              </a:spcAft>
              <a:buNone/>
            </a:pPr>
            <a:r>
              <a:rPr lang="en-US" sz="3200" b="1" baseline="30000"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9</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How foolish are those who manufacture idols.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85750" indent="0">
              <a:lnSpc>
                <a:spcPct val="100000"/>
              </a:lnSpc>
              <a:spcBef>
                <a:spcPts val="0"/>
              </a:spcBef>
              <a:spcAft>
                <a:spcPts val="12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These prized objects are really worthless.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85750" indent="0">
              <a:lnSpc>
                <a:spcPct val="100000"/>
              </a:lnSpc>
              <a:spcBef>
                <a:spcPts val="0"/>
              </a:spcBef>
              <a:spcAft>
                <a:spcPts val="12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people who worship idols don’t know this,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83210" indent="0">
              <a:lnSpc>
                <a:spcPct val="100000"/>
              </a:lnSpc>
              <a:spcBef>
                <a:spcPts val="0"/>
              </a:spcBef>
              <a:spcAft>
                <a:spcPts val="12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so they are all put to shame.  (Isa 44:6–9 NLT, modified)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5771596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AABE8-CF46-0932-0EE5-7396951BDCD6}"/>
              </a:ext>
            </a:extLst>
          </p:cNvPr>
          <p:cNvSpPr>
            <a:spLocks noGrp="1"/>
          </p:cNvSpPr>
          <p:nvPr>
            <p:ph idx="1"/>
          </p:nvPr>
        </p:nvSpPr>
        <p:spPr>
          <a:xfrm>
            <a:off x="717176" y="1616149"/>
            <a:ext cx="10874190" cy="5080486"/>
          </a:xfrm>
        </p:spPr>
        <p:txBody>
          <a:bodyPr>
            <a:norm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Perhaps we need to distinguish between the source/ proclamation of the prophets from the authorship of the book.</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my view, the oracles all come from Isaiah, but the collection may have been assembled after the events anticipated at the end of the Book of Hezekiah to match the way history had unfolded.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final author of the book was the one who inserted 1:1, which invited hearers to understand all that follows in this scroll as the oracle of YHWH to Isaiah.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2836945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descr="Table&#10;&#10;Description automatically generated">
            <a:extLst>
              <a:ext uri="{FF2B5EF4-FFF2-40B4-BE49-F238E27FC236}">
                <a16:creationId xmlns:a16="http://schemas.microsoft.com/office/drawing/2014/main" id="{2FE2ADD4-4AC7-323A-17FB-B13693421E8C}"/>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37258" y="447496"/>
            <a:ext cx="11315433" cy="5793048"/>
          </a:xfrm>
          <a:prstGeom prst="rect">
            <a:avLst/>
          </a:prstGeom>
        </p:spPr>
      </p:pic>
    </p:spTree>
    <p:extLst>
      <p:ext uri="{BB962C8B-B14F-4D97-AF65-F5344CB8AC3E}">
        <p14:creationId xmlns:p14="http://schemas.microsoft.com/office/powerpoint/2010/main" val="138347048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18F779CE-A646-1086-A2E8-C0934EE387DF}"/>
              </a:ext>
            </a:extLst>
          </p:cNvPr>
          <p:cNvSpPr>
            <a:spLocks noGrp="1"/>
          </p:cNvSpPr>
          <p:nvPr>
            <p:ph idx="1"/>
          </p:nvPr>
        </p:nvSpPr>
        <p:spPr/>
        <p:txBody>
          <a:bodyPr/>
          <a:lstStyle/>
          <a:p>
            <a:endParaRPr lang="en-US"/>
          </a:p>
        </p:txBody>
      </p:sp>
      <p:pic>
        <p:nvPicPr>
          <p:cNvPr id="11" name="Picture 10">
            <a:extLst>
              <a:ext uri="{FF2B5EF4-FFF2-40B4-BE49-F238E27FC236}">
                <a16:creationId xmlns:a16="http://schemas.microsoft.com/office/drawing/2014/main" id="{6168CB54-91E5-2AC6-D66B-A8060ADFA2C2}"/>
              </a:ext>
            </a:extLst>
          </p:cNvPr>
          <p:cNvPicPr>
            <a:picLocks noChangeAspect="1"/>
          </p:cNvPicPr>
          <p:nvPr/>
        </p:nvPicPr>
        <p:blipFill>
          <a:blip r:embed="rId2"/>
          <a:stretch>
            <a:fillRect/>
          </a:stretch>
        </p:blipFill>
        <p:spPr>
          <a:xfrm>
            <a:off x="365138" y="405352"/>
            <a:ext cx="11604164" cy="5571241"/>
          </a:xfrm>
          <a:prstGeom prst="rect">
            <a:avLst/>
          </a:prstGeom>
        </p:spPr>
      </p:pic>
    </p:spTree>
    <p:extLst>
      <p:ext uri="{BB962C8B-B14F-4D97-AF65-F5344CB8AC3E}">
        <p14:creationId xmlns:p14="http://schemas.microsoft.com/office/powerpoint/2010/main" val="172296076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FF2BE-033B-F098-526D-42DB589A449F}"/>
              </a:ext>
            </a:extLst>
          </p:cNvPr>
          <p:cNvSpPr>
            <a:spLocks noGrp="1"/>
          </p:cNvSpPr>
          <p:nvPr>
            <p:ph type="title"/>
          </p:nvPr>
        </p:nvSpPr>
        <p:spPr>
          <a:xfrm>
            <a:off x="838200" y="1034976"/>
            <a:ext cx="10515600" cy="827181"/>
          </a:xfrm>
        </p:spPr>
        <p:txBody>
          <a:bodyPr/>
          <a:lstStyle/>
          <a:p>
            <a:r>
              <a:rPr lang="en-US" b="1" dirty="0">
                <a:solidFill>
                  <a:srgbClr val="FFFFCC"/>
                </a:solidFill>
                <a:latin typeface="+mn-lt"/>
              </a:rPr>
              <a:t>4.	Outline</a:t>
            </a:r>
          </a:p>
        </p:txBody>
      </p:sp>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838200" y="2243470"/>
            <a:ext cx="10515600" cy="3933492"/>
          </a:xfrm>
        </p:spPr>
        <p:txBody>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Superscription (1:1)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The Book of Warning (1:1–35:10)</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Book of Hezekiah (36:1–39:8)</a:t>
            </a:r>
            <a:endParaRPr lang="en-US" sz="32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c.	The Book of Comfort (40:1–66:24)</a:t>
            </a:r>
            <a:endParaRPr lang="en-US" sz="32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63240922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FF2BE-033B-F098-526D-42DB589A449F}"/>
              </a:ext>
            </a:extLst>
          </p:cNvPr>
          <p:cNvSpPr>
            <a:spLocks noGrp="1"/>
          </p:cNvSpPr>
          <p:nvPr>
            <p:ph type="title"/>
          </p:nvPr>
        </p:nvSpPr>
        <p:spPr>
          <a:xfrm>
            <a:off x="672353" y="810233"/>
            <a:ext cx="10515600" cy="827181"/>
          </a:xfrm>
        </p:spPr>
        <p:txBody>
          <a:bodyPr>
            <a:normAutofit/>
          </a:bodyPr>
          <a:lstStyle/>
          <a:p>
            <a:r>
              <a:rPr lang="en-US" sz="3600" b="1" dirty="0">
                <a:solidFill>
                  <a:srgbClr val="FFFFCC"/>
                </a:solidFill>
                <a:latin typeface="+mn-lt"/>
              </a:rPr>
              <a:t>a.  The Book of Warning (</a:t>
            </a: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1:1–35:10</a:t>
            </a:r>
            <a:r>
              <a:rPr lang="en-US" sz="3600" b="1" dirty="0">
                <a:solidFill>
                  <a:srgbClr val="FFFFCC"/>
                </a:solidFill>
                <a:latin typeface="+mn-lt"/>
              </a:rPr>
              <a:t>) </a:t>
            </a:r>
          </a:p>
        </p:txBody>
      </p:sp>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72353" y="1637414"/>
            <a:ext cx="11412071" cy="4969573"/>
          </a:xfrm>
        </p:spPr>
        <p:txBody>
          <a:bodyPr>
            <a:normAutofit fontScale="77500" lnSpcReduction="20000"/>
          </a:bodyPr>
          <a:lstStyle/>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3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Superscription (1:1)</a:t>
            </a:r>
            <a:endParaRPr lang="en-US" sz="33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538163" algn="l"/>
                <a:tab pos="1076325" algn="l"/>
              </a:tabLst>
            </a:pPr>
            <a:r>
              <a:rPr lang="en-US" sz="33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Oracles Concerning Judah and Jerusalem (1:1–12:6)</a:t>
            </a:r>
            <a:endParaRPr lang="en-US" sz="33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538163" algn="l"/>
                <a:tab pos="1076325" algn="l"/>
              </a:tabLst>
            </a:pPr>
            <a:r>
              <a:rPr lang="en-US" sz="33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Thesis Statement: Israel’s Problem and God’s Response (1:1–31)</a:t>
            </a:r>
            <a:endParaRPr lang="en-US" sz="33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538163" algn="l"/>
                <a:tab pos="1076325" algn="l"/>
              </a:tabLst>
            </a:pPr>
            <a:r>
              <a:rPr lang="en-US" sz="33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Early Messages of Judgment (2:1–5:30)</a:t>
            </a:r>
            <a:endParaRPr lang="en-US" sz="33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538163" algn="l"/>
                <a:tab pos="1076325" algn="l"/>
              </a:tabLst>
            </a:pPr>
            <a:r>
              <a:rPr lang="en-US" sz="33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Call and Commission of Isaiah (6:1–13)</a:t>
            </a:r>
            <a:endParaRPr lang="en-US" sz="33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538163" algn="l"/>
                <a:tab pos="1076325" algn="l"/>
              </a:tabLst>
            </a:pPr>
            <a:r>
              <a:rPr lang="en-US" sz="33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Early Messages of Judgment and Hope (7:1–12:6)</a:t>
            </a:r>
            <a:endParaRPr lang="en-US" sz="33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538163" algn="l"/>
                <a:tab pos="1076325" algn="l"/>
              </a:tabLst>
            </a:pPr>
            <a:r>
              <a:rPr lang="en-US" sz="33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Oracles Concerning the Nations (13:1–23:18)</a:t>
            </a:r>
            <a:endParaRPr lang="en-US" sz="33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538163" algn="l"/>
                <a:tab pos="1076325" algn="l"/>
              </a:tabLst>
            </a:pPr>
            <a:r>
              <a:rPr lang="en-US" sz="33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(3)	Isaiah’s Apocalypse (24:1–27:13) </a:t>
            </a:r>
            <a:endParaRPr lang="en-US" sz="33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538163" algn="l"/>
                <a:tab pos="1076325" algn="l"/>
              </a:tabLst>
            </a:pPr>
            <a:r>
              <a:rPr lang="en-US" sz="33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(4)	The Book of Woes (28:1–33:24) </a:t>
            </a:r>
            <a:endParaRPr lang="en-US" sz="33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538163" algn="l"/>
                <a:tab pos="1076325" algn="l"/>
              </a:tabLst>
            </a:pPr>
            <a:r>
              <a:rPr lang="en-US" sz="33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(5)	The Future Redemption of God’s People (34:1–35:10) </a:t>
            </a:r>
            <a:endParaRPr lang="en-US" sz="33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2850026756"/>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FF2BE-033B-F098-526D-42DB589A449F}"/>
              </a:ext>
            </a:extLst>
          </p:cNvPr>
          <p:cNvSpPr>
            <a:spLocks noGrp="1"/>
          </p:cNvSpPr>
          <p:nvPr>
            <p:ph type="title"/>
          </p:nvPr>
        </p:nvSpPr>
        <p:spPr>
          <a:xfrm>
            <a:off x="502128" y="861237"/>
            <a:ext cx="10515600" cy="827181"/>
          </a:xfrm>
        </p:spPr>
        <p:txBody>
          <a:bodyPr>
            <a:normAutofit/>
          </a:bodyPr>
          <a:lstStyle/>
          <a:p>
            <a:r>
              <a:rPr lang="en-US" sz="3600" b="1" dirty="0">
                <a:solidFill>
                  <a:srgbClr val="FFFFCC"/>
                </a:solidFill>
                <a:latin typeface="+mn-lt"/>
              </a:rPr>
              <a:t>b. </a:t>
            </a: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Book of Hezekiah (36:1–39:8)</a:t>
            </a:r>
            <a:r>
              <a:rPr lang="en-US" sz="1800" b="1" dirty="0">
                <a:effectLst/>
                <a:latin typeface="Calibri" panose="020F0502020204030204" pitchFamily="34" charset="0"/>
                <a:ea typeface="Calibri" panose="020F0502020204030204" pitchFamily="34" charset="0"/>
                <a:cs typeface="Calibri" panose="020F0502020204030204" pitchFamily="34" charset="0"/>
              </a:rPr>
              <a:t>(36:1–39:8)</a:t>
            </a:r>
            <a:endParaRPr lang="en-US" sz="3600" b="1" dirty="0">
              <a:solidFill>
                <a:srgbClr val="FFFFCC"/>
              </a:solidFill>
              <a:latin typeface="+mn-lt"/>
            </a:endParaRPr>
          </a:p>
        </p:txBody>
      </p:sp>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72353" y="1520456"/>
            <a:ext cx="11412071" cy="5086532"/>
          </a:xfrm>
        </p:spPr>
        <p:txBody>
          <a:bodyPr>
            <a:normAutofit fontScale="92500" lnSpcReduction="20000"/>
          </a:bodyPr>
          <a:lstStyle/>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Hezekiah’s Political Crisis (36:1–37:38)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Threat of Assyria (36:1–22)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Hezekiah’s Response (37:1–20)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YHWH’s Answer (37:21–38)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Hezekiah’s Physical Problems (38:1–39:8)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Announcement of Hezekiah’s Death (38:1)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Hezekiah’s Response (38:2–3)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YHWH’s Answer (38:4–8)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	Hezekiah’s Praise (38:9–20)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(e)	Epilogue (39:1–8)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06503005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FF2BE-033B-F098-526D-42DB589A449F}"/>
              </a:ext>
            </a:extLst>
          </p:cNvPr>
          <p:cNvSpPr>
            <a:spLocks noGrp="1"/>
          </p:cNvSpPr>
          <p:nvPr>
            <p:ph type="title"/>
          </p:nvPr>
        </p:nvSpPr>
        <p:spPr>
          <a:xfrm>
            <a:off x="597925" y="1782101"/>
            <a:ext cx="10515600" cy="827181"/>
          </a:xfrm>
        </p:spPr>
        <p:txBody>
          <a:bodyPr>
            <a:normAutofit/>
          </a:bodyPr>
          <a:lstStyle/>
          <a:p>
            <a:r>
              <a:rPr lang="en-US" sz="3600" b="1" dirty="0">
                <a:solidFill>
                  <a:srgbClr val="FFFFCC"/>
                </a:solidFill>
                <a:effectLst/>
                <a:latin typeface="Calibri" panose="020F0502020204030204" pitchFamily="34" charset="0"/>
                <a:ea typeface="MS Gothic" panose="020B0609070205080204" pitchFamily="49" charset="-128"/>
              </a:rPr>
              <a:t>c.	The Book of Comfort (40:1–66:24)</a:t>
            </a:r>
            <a:r>
              <a:rPr lang="en-US" sz="1800" b="1" dirty="0">
                <a:effectLst/>
                <a:latin typeface="Calibri" panose="020F0502020204030204" pitchFamily="34" charset="0"/>
                <a:ea typeface="Calibri" panose="020F0502020204030204" pitchFamily="34" charset="0"/>
                <a:cs typeface="Calibri" panose="020F0502020204030204" pitchFamily="34" charset="0"/>
              </a:rPr>
              <a:t>)</a:t>
            </a:r>
            <a:endParaRPr lang="en-US" sz="3600" b="1" dirty="0">
              <a:solidFill>
                <a:srgbClr val="FFFFCC"/>
              </a:solidFill>
              <a:latin typeface="+mn-lt"/>
            </a:endParaRPr>
          </a:p>
        </p:txBody>
      </p:sp>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72353" y="2849526"/>
            <a:ext cx="10856259" cy="3757462"/>
          </a:xfrm>
        </p:spPr>
        <p:txBody>
          <a:bodyPr>
            <a:normAutofit/>
          </a:bodyPr>
          <a:lstStyle/>
          <a:p>
            <a:pPr marL="717550" indent="-717550">
              <a:lnSpc>
                <a:spcPct val="110000"/>
              </a:lnSpc>
              <a:spcBef>
                <a:spcPts val="0"/>
              </a:spcBef>
              <a:spcAft>
                <a:spcPts val="600"/>
              </a:spcAft>
              <a:buAutoNum type="arabicParenBoth"/>
              <a:tabLst>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Looking Beyond the Exile: Israel’s Hope in YHWH of History (40:1–48:22)</a:t>
            </a:r>
          </a:p>
          <a:p>
            <a:pPr marL="717550" indent="-717550">
              <a:buAutoNum type="arabicParenBoth" startAt="2"/>
              <a:tabLst>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Looking Beyond the Exile: Israel’s Hope in YHWH’s Salvation (49:1–57:21) </a:t>
            </a:r>
          </a:p>
          <a:p>
            <a:pPr marL="717550" indent="-717550">
              <a:buAutoNum type="arabicParenBoth" startAt="2"/>
              <a:tabLst>
                <a:tab pos="685800" algn="l"/>
                <a:tab pos="71755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rPr>
              <a:t>L</a:t>
            </a:r>
            <a:r>
              <a:rPr lang="en-US" sz="3200" b="1" dirty="0">
                <a:solidFill>
                  <a:srgbClr val="FFFFCC"/>
                </a:solidFill>
                <a:effectLst/>
                <a:latin typeface="Calibri" panose="020F0502020204030204" pitchFamily="34" charset="0"/>
                <a:ea typeface="MS Gothic" panose="020B0609070205080204" pitchFamily="49" charset="-128"/>
              </a:rPr>
              <a:t>ooking Beyond the Exile: Israel’s Hope in YHWH’s Vindication (58:1–66:24)</a:t>
            </a:r>
            <a:endParaRPr lang="en-US" sz="4400" dirty="0">
              <a:solidFill>
                <a:srgbClr val="FFFFCC"/>
              </a:solidFill>
            </a:endParaRPr>
          </a:p>
        </p:txBody>
      </p:sp>
    </p:spTree>
    <p:extLst>
      <p:ext uri="{BB962C8B-B14F-4D97-AF65-F5344CB8AC3E}">
        <p14:creationId xmlns:p14="http://schemas.microsoft.com/office/powerpoint/2010/main" val="241347029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FF2BE-033B-F098-526D-42DB589A449F}"/>
              </a:ext>
            </a:extLst>
          </p:cNvPr>
          <p:cNvSpPr>
            <a:spLocks noGrp="1"/>
          </p:cNvSpPr>
          <p:nvPr>
            <p:ph type="title"/>
          </p:nvPr>
        </p:nvSpPr>
        <p:spPr>
          <a:xfrm>
            <a:off x="367553" y="295836"/>
            <a:ext cx="10515600" cy="827181"/>
          </a:xfrm>
        </p:spPr>
        <p:txBody>
          <a:bodyPr>
            <a:normAutofit/>
          </a:bodyPr>
          <a:lstStyle/>
          <a:p>
            <a:pPr>
              <a:lnSpc>
                <a:spcPct val="107000"/>
              </a:lnSpc>
              <a:spcAft>
                <a:spcPts val="600"/>
              </a:spcAft>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5.	The Message of the Book</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367553" y="1255059"/>
            <a:ext cx="11161059" cy="5351929"/>
          </a:xfrm>
        </p:spPr>
        <p:txBody>
          <a:bodyPr>
            <a:normAutofit/>
          </a:bodyPr>
          <a:lstStyle/>
          <a:p>
            <a:pPr marL="538163" indent="-538163">
              <a:lnSpc>
                <a:spcPct val="107000"/>
              </a:lnSpc>
              <a:spcAft>
                <a:spcPts val="600"/>
              </a:spcAft>
              <a:buNone/>
              <a:tabLst>
                <a:tab pos="538163"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The Effective Word of YHWH</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38163" indent="0">
              <a:lnSpc>
                <a:spcPct val="107000"/>
              </a:lnSpc>
              <a:spcAft>
                <a:spcPts val="600"/>
              </a:spcAft>
              <a:buNone/>
              <a:tabLst>
                <a:tab pos="538163" algn="l"/>
                <a:tab pos="896938"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While critical scholars date 40–66 to the exilic period and later because of its general vision of a post exilic restoration and its specific identification of Cyrus as one anointed by YHWH to effect the restoration, this neutralizes one of the most important messages of these final chapters: 	</a:t>
            </a:r>
            <a:endParaRPr lang="en-US" sz="4800" dirty="0">
              <a:solidFill>
                <a:srgbClr val="FFFFCC"/>
              </a:solidFill>
            </a:endParaRPr>
          </a:p>
        </p:txBody>
      </p:sp>
    </p:spTree>
    <p:extLst>
      <p:ext uri="{BB962C8B-B14F-4D97-AF65-F5344CB8AC3E}">
        <p14:creationId xmlns:p14="http://schemas.microsoft.com/office/powerpoint/2010/main" val="166147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339365" y="723014"/>
            <a:ext cx="11698664" cy="5922883"/>
          </a:xfrm>
        </p:spPr>
        <p:txBody>
          <a:bodyPr>
            <a:no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The Writing Prophets</a:t>
            </a:r>
          </a:p>
          <a:p>
            <a:pPr marL="442913"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Hebrew canon designates the historiographic books as “The Former Prophets” and the recorded messages of the prophets as “The Latter Prophets.” </a:t>
            </a:r>
          </a:p>
          <a:p>
            <a:pPr marL="442913"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Tradition divides these into two groups, the major prophets, so called because of the length of the books (Isaiah, Jeremiah, Ezekiel), and the Twelve (the minor prophets). Daniel is not technically a prophetic book since this person did not function as a professional prophet in the same sense as the rest. Accordingly, it is grouped with the Writings in the Hebrew canon.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735953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268941" y="1111624"/>
            <a:ext cx="11519647" cy="4509247"/>
          </a:xfrm>
        </p:spPr>
        <p:txBody>
          <a:bodyPr>
            <a:normAutofit/>
          </a:bodyPr>
          <a:lstStyle/>
          <a:p>
            <a:pPr marL="538163" indent="-538163">
              <a:lnSpc>
                <a:spcPct val="107000"/>
              </a:lnSpc>
              <a:spcAft>
                <a:spcPts val="600"/>
              </a:spcAft>
              <a:buNone/>
              <a:tabLst>
                <a:tab pos="538163"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YHWH’s exclusive ability to announce future events in advance and to fulfill those declarations in history. This distinctive quality of YHWH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vis à vis</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lifeless idols) is reflected in numerous passages:</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38163" indent="0">
              <a:lnSpc>
                <a:spcPct val="107000"/>
              </a:lnSpc>
              <a:spcAft>
                <a:spcPts val="600"/>
              </a:spcAft>
              <a:buNone/>
              <a:tabLst>
                <a:tab pos="538163" algn="l"/>
                <a:tab pos="896938"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41:4, 21–24; 44:24–28; 45:21–25; 46:5–13; 48:3; 55:10; 59:21 (cf. 22:11).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1573831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367553" y="618565"/>
            <a:ext cx="11161059" cy="5172635"/>
          </a:xfrm>
        </p:spPr>
        <p:txBody>
          <a:bodyPr>
            <a:norm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b</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Isaiah’s Paradigm for Worship (Isaiah 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7000"/>
              </a:lnSpc>
              <a:spcAft>
                <a:spcPts val="600"/>
              </a:spcAft>
              <a:buNone/>
              <a:tabLst>
                <a:tab pos="447675"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Much of what goes under the name of worship today has little to do with the biblical notion. In the first place, the words for worship in both Hebrew and Greek mean “to bow low,” which represents a non-verbal gesture of subjugation to a superior (quite different in genre and meaning from raising the hands or verbal exclamations of praise). </a:t>
            </a:r>
            <a:endParaRPr lang="en-US" sz="4800" dirty="0">
              <a:solidFill>
                <a:srgbClr val="FFFFCC"/>
              </a:solidFill>
            </a:endParaRPr>
          </a:p>
        </p:txBody>
      </p:sp>
    </p:spTree>
    <p:extLst>
      <p:ext uri="{BB962C8B-B14F-4D97-AF65-F5344CB8AC3E}">
        <p14:creationId xmlns:p14="http://schemas.microsoft.com/office/powerpoint/2010/main" val="353717036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788894" y="735106"/>
            <a:ext cx="10887635" cy="5674658"/>
          </a:xfrm>
        </p:spPr>
        <p:txBody>
          <a:bodyPr>
            <a:noAutofit/>
          </a:bodyPr>
          <a:lstStyle/>
          <a:p>
            <a:pPr marL="0" indent="0" algn="l" rtl="0">
              <a:lnSpc>
                <a:spcPct val="100000"/>
              </a:lnSpc>
              <a:spcBef>
                <a:spcPts val="0"/>
              </a:spcBef>
              <a:spcAft>
                <a:spcPts val="1200"/>
              </a:spcAft>
              <a:buNone/>
            </a:pPr>
            <a:r>
              <a:rPr lang="en-US" sz="3600" b="1" i="0" u="none" strike="noStrike" baseline="0" dirty="0">
                <a:solidFill>
                  <a:srgbClr val="FFFFCC"/>
                </a:solidFill>
                <a:cs typeface="SBL BibLit" panose="02000000000000000000" pitchFamily="2" charset="-79"/>
              </a:rPr>
              <a:t>It was in the year King Uzziah died</a:t>
            </a:r>
            <a:r>
              <a:rPr lang="en-US" sz="3600" b="1" i="0" u="none" strike="noStrike" baseline="30000" dirty="0">
                <a:solidFill>
                  <a:srgbClr val="FFFFCC"/>
                </a:solidFill>
                <a:cs typeface="SBL BibLit" panose="02000000000000000000" pitchFamily="2" charset="-79"/>
              </a:rPr>
              <a:t>1 </a:t>
            </a:r>
            <a:r>
              <a:rPr lang="en-US" sz="3600" b="1" i="0" u="none" strike="noStrike" baseline="0" dirty="0">
                <a:solidFill>
                  <a:srgbClr val="FFFFCC"/>
                </a:solidFill>
                <a:cs typeface="SBL BibLit" panose="02000000000000000000" pitchFamily="2" charset="-79"/>
              </a:rPr>
              <a:t>that I saw the Lord. He was sitting on a lofty throne, and the train of his robe filled the Temple.</a:t>
            </a:r>
          </a:p>
          <a:p>
            <a:pPr marL="0" indent="0" algn="l" rtl="0">
              <a:lnSpc>
                <a:spcPct val="100000"/>
              </a:lnSpc>
              <a:spcBef>
                <a:spcPts val="0"/>
              </a:spcBef>
              <a:spcAft>
                <a:spcPts val="1200"/>
              </a:spcAft>
              <a:buNone/>
            </a:pPr>
            <a:r>
              <a:rPr lang="en-US" sz="3600" b="1" i="0" u="none" strike="noStrike" baseline="30000" dirty="0">
                <a:solidFill>
                  <a:srgbClr val="FFFFCC"/>
                </a:solidFill>
                <a:cs typeface="SBL BibLit" panose="02000000000000000000" pitchFamily="2" charset="-79"/>
              </a:rPr>
              <a:t>2</a:t>
            </a:r>
            <a:r>
              <a:rPr lang="en-US" sz="3600" b="1" i="0" u="none" strike="noStrike" baseline="0" dirty="0">
                <a:solidFill>
                  <a:srgbClr val="FFFFCC"/>
                </a:solidFill>
                <a:cs typeface="SBL BibLit" panose="02000000000000000000" pitchFamily="2" charset="-79"/>
              </a:rPr>
              <a:t> Attending him were mighty seraphim, each having six wings. With two wings they covered their faces, with two they covered their feet, and with two they flew.</a:t>
            </a:r>
          </a:p>
          <a:p>
            <a:pPr marL="0" indent="0" algn="l" rtl="0">
              <a:lnSpc>
                <a:spcPct val="100000"/>
              </a:lnSpc>
              <a:spcBef>
                <a:spcPts val="0"/>
              </a:spcBef>
              <a:spcAft>
                <a:spcPts val="1200"/>
              </a:spcAft>
              <a:buNone/>
            </a:pPr>
            <a:r>
              <a:rPr lang="en-US" sz="3600" b="1" i="0" u="none" strike="noStrike" baseline="30000" dirty="0">
                <a:solidFill>
                  <a:srgbClr val="FFFFCC"/>
                </a:solidFill>
                <a:cs typeface="SBL BibLit" panose="02000000000000000000" pitchFamily="2" charset="-79"/>
              </a:rPr>
              <a:t>3</a:t>
            </a:r>
            <a:r>
              <a:rPr lang="en-US" sz="3600" b="1" i="0" u="none" strike="noStrike" baseline="0" dirty="0">
                <a:solidFill>
                  <a:srgbClr val="FFFFCC"/>
                </a:solidFill>
                <a:cs typeface="SBL BibLit" panose="02000000000000000000" pitchFamily="2" charset="-79"/>
              </a:rPr>
              <a:t> They were calling out to each other, "Holy, holy, holy is the LORD of Heaven's Armies! The whole earth is filled with his glory!"</a:t>
            </a:r>
          </a:p>
        </p:txBody>
      </p:sp>
    </p:spTree>
    <p:extLst>
      <p:ext uri="{BB962C8B-B14F-4D97-AF65-F5344CB8AC3E}">
        <p14:creationId xmlns:p14="http://schemas.microsoft.com/office/powerpoint/2010/main" val="287416022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36494" y="618565"/>
            <a:ext cx="10892118" cy="5172635"/>
          </a:xfrm>
        </p:spPr>
        <p:txBody>
          <a:bodyPr>
            <a:noAutofit/>
          </a:bodyPr>
          <a:lstStyle/>
          <a:p>
            <a:pPr marL="0" indent="0" algn="l" rtl="0">
              <a:lnSpc>
                <a:spcPct val="100000"/>
              </a:lnSpc>
              <a:spcBef>
                <a:spcPts val="0"/>
              </a:spcBef>
              <a:spcAft>
                <a:spcPts val="1200"/>
              </a:spcAft>
              <a:buNone/>
            </a:pPr>
            <a:r>
              <a:rPr lang="en-US" sz="3600" b="1" i="0" u="none" strike="noStrike" baseline="30000" dirty="0">
                <a:solidFill>
                  <a:srgbClr val="FFFFCC"/>
                </a:solidFill>
                <a:cs typeface="SBL BibLit" panose="02000000000000000000" pitchFamily="2" charset="-79"/>
              </a:rPr>
              <a:t>4</a:t>
            </a:r>
            <a:r>
              <a:rPr lang="en-US" sz="3600" b="1" i="0" u="none" strike="noStrike" baseline="0" dirty="0">
                <a:solidFill>
                  <a:srgbClr val="FFFFCC"/>
                </a:solidFill>
                <a:cs typeface="SBL BibLit" panose="02000000000000000000" pitchFamily="2" charset="-79"/>
              </a:rPr>
              <a:t> Their voices shook the Temple to its foundations, and the entire building was filled with smoke.</a:t>
            </a:r>
          </a:p>
          <a:p>
            <a:pPr marL="0" indent="0" algn="l" rtl="0">
              <a:lnSpc>
                <a:spcPct val="100000"/>
              </a:lnSpc>
              <a:spcBef>
                <a:spcPts val="0"/>
              </a:spcBef>
              <a:spcAft>
                <a:spcPts val="1200"/>
              </a:spcAft>
              <a:buNone/>
            </a:pPr>
            <a:r>
              <a:rPr lang="en-US" sz="3600" b="1" i="0" u="none" strike="noStrike" baseline="30000" dirty="0">
                <a:solidFill>
                  <a:srgbClr val="FFFFCC"/>
                </a:solidFill>
                <a:cs typeface="SBL BibLit" panose="02000000000000000000" pitchFamily="2" charset="-79"/>
              </a:rPr>
              <a:t>5</a:t>
            </a:r>
            <a:r>
              <a:rPr lang="en-US" sz="3600" b="1" i="0" u="none" strike="noStrike" baseline="0" dirty="0">
                <a:solidFill>
                  <a:srgbClr val="FFFFCC"/>
                </a:solidFill>
                <a:cs typeface="SBL BibLit" panose="02000000000000000000" pitchFamily="2" charset="-79"/>
              </a:rPr>
              <a:t> Then I said, "It's all over! I am doomed, for I am a sinful man. I have filthy lips, and I live among a people with filthy lips. Yet I have seen the King, the LORD of Heaven's Armies."</a:t>
            </a:r>
          </a:p>
          <a:p>
            <a:pPr marL="0" indent="0" algn="l" rtl="0">
              <a:lnSpc>
                <a:spcPct val="100000"/>
              </a:lnSpc>
              <a:spcBef>
                <a:spcPts val="0"/>
              </a:spcBef>
              <a:spcAft>
                <a:spcPts val="1200"/>
              </a:spcAft>
              <a:buNone/>
            </a:pPr>
            <a:r>
              <a:rPr lang="en-US" sz="3600" b="1" i="0" u="none" strike="noStrike" baseline="30000" dirty="0">
                <a:solidFill>
                  <a:srgbClr val="FFFFCC"/>
                </a:solidFill>
                <a:cs typeface="SBL BibLit" panose="02000000000000000000" pitchFamily="2" charset="-79"/>
              </a:rPr>
              <a:t>6</a:t>
            </a:r>
            <a:r>
              <a:rPr lang="en-US" sz="3600" b="1" i="0" u="none" strike="noStrike" baseline="0" dirty="0">
                <a:solidFill>
                  <a:srgbClr val="FFFFCC"/>
                </a:solidFill>
                <a:cs typeface="SBL BibLit" panose="02000000000000000000" pitchFamily="2" charset="-79"/>
              </a:rPr>
              <a:t> Then one of the seraphim flew to me with a burning coal he had taken from the altar with a pair of tongs.</a:t>
            </a:r>
            <a:endParaRPr lang="en-US" sz="36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6059099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762000" y="1180214"/>
            <a:ext cx="10766612" cy="4610986"/>
          </a:xfrm>
        </p:spPr>
        <p:txBody>
          <a:bodyPr>
            <a:noAutofit/>
          </a:bodyPr>
          <a:lstStyle/>
          <a:p>
            <a:pPr marL="0" indent="0" algn="l" rtl="0">
              <a:lnSpc>
                <a:spcPct val="100000"/>
              </a:lnSpc>
              <a:spcBef>
                <a:spcPts val="0"/>
              </a:spcBef>
              <a:spcAft>
                <a:spcPts val="1200"/>
              </a:spcAft>
              <a:buNone/>
            </a:pPr>
            <a:r>
              <a:rPr lang="en-US" sz="3600" b="1" i="0" u="none" strike="noStrike" baseline="30000" dirty="0">
                <a:solidFill>
                  <a:srgbClr val="FFFFCC"/>
                </a:solidFill>
                <a:cs typeface="SBL BibLit" panose="02000000000000000000" pitchFamily="2" charset="-79"/>
              </a:rPr>
              <a:t>7</a:t>
            </a:r>
            <a:r>
              <a:rPr lang="en-US" sz="3600" b="1" i="0" u="none" strike="noStrike" baseline="0" dirty="0">
                <a:solidFill>
                  <a:srgbClr val="FFFFCC"/>
                </a:solidFill>
                <a:cs typeface="SBL BibLit" panose="02000000000000000000" pitchFamily="2" charset="-79"/>
              </a:rPr>
              <a:t> He touched my lips with it and said, "See, this coal has touched your lips. Now your guilt is removed, and your sins are forgiven."</a:t>
            </a:r>
          </a:p>
          <a:p>
            <a:pPr marL="0" indent="0" algn="l" rtl="0">
              <a:lnSpc>
                <a:spcPct val="100000"/>
              </a:lnSpc>
              <a:spcBef>
                <a:spcPts val="0"/>
              </a:spcBef>
              <a:spcAft>
                <a:spcPts val="1200"/>
              </a:spcAft>
              <a:buNone/>
            </a:pPr>
            <a:r>
              <a:rPr lang="en-US" sz="3600" b="1" i="0" u="none" strike="noStrike" baseline="30000" dirty="0">
                <a:solidFill>
                  <a:srgbClr val="FFFFCC"/>
                </a:solidFill>
                <a:cs typeface="SBL BibLit" panose="02000000000000000000" pitchFamily="2" charset="-79"/>
              </a:rPr>
              <a:t>8</a:t>
            </a:r>
            <a:r>
              <a:rPr lang="en-US" sz="3600" b="1" i="0" u="none" strike="noStrike" baseline="0" dirty="0">
                <a:solidFill>
                  <a:srgbClr val="FFFFCC"/>
                </a:solidFill>
                <a:cs typeface="SBL BibLit" panose="02000000000000000000" pitchFamily="2" charset="-79"/>
              </a:rPr>
              <a:t> Then I heard the Lord asking, "Whom should I send as a messenger to this people? Who will go for us?" I said, "Here I am. Send me."</a:t>
            </a:r>
          </a:p>
          <a:p>
            <a:pPr marL="0" indent="0" algn="l" rtl="0">
              <a:lnSpc>
                <a:spcPct val="100000"/>
              </a:lnSpc>
              <a:spcBef>
                <a:spcPts val="0"/>
              </a:spcBef>
              <a:spcAft>
                <a:spcPts val="1200"/>
              </a:spcAft>
              <a:buNone/>
            </a:pPr>
            <a:r>
              <a:rPr lang="en-US" sz="3600" b="1" i="0" u="none" strike="noStrike" baseline="30000" dirty="0">
                <a:solidFill>
                  <a:srgbClr val="FFFFCC"/>
                </a:solidFill>
                <a:cs typeface="SBL BibLit" panose="02000000000000000000" pitchFamily="2" charset="-79"/>
              </a:rPr>
              <a:t>9</a:t>
            </a:r>
            <a:r>
              <a:rPr lang="en-US" sz="3600" b="1" i="0" u="none" strike="noStrike" baseline="0" dirty="0">
                <a:solidFill>
                  <a:srgbClr val="FFFFCC"/>
                </a:solidFill>
                <a:cs typeface="SBL BibLit" panose="02000000000000000000" pitchFamily="2" charset="-79"/>
              </a:rPr>
              <a:t> And he said, "Yes, go, and say to this people, 'Listen carefully, but do not understand. Watch closely, but learn nothing.'(Isa 6:1-9 NLT)</a:t>
            </a:r>
            <a:endParaRPr lang="en-US" sz="36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2987361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FF2BE-033B-F098-526D-42DB589A449F}"/>
              </a:ext>
            </a:extLst>
          </p:cNvPr>
          <p:cNvSpPr>
            <a:spLocks noGrp="1"/>
          </p:cNvSpPr>
          <p:nvPr>
            <p:ph type="title"/>
          </p:nvPr>
        </p:nvSpPr>
        <p:spPr>
          <a:xfrm>
            <a:off x="609600" y="376518"/>
            <a:ext cx="10515600" cy="827181"/>
          </a:xfrm>
        </p:spPr>
        <p:txBody>
          <a:bodyPr>
            <a:normAutofit/>
          </a:bodyPr>
          <a:lstStyle/>
          <a:p>
            <a:pPr>
              <a:lnSpc>
                <a:spcPct val="107000"/>
              </a:lnSpc>
              <a:spcAft>
                <a:spcPts val="600"/>
              </a:spcAft>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09600" y="1416424"/>
            <a:ext cx="10919012" cy="5190564"/>
          </a:xfrm>
        </p:spPr>
        <p:txBody>
          <a:bodyPr>
            <a:norm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our day what goes on in the name of worship of God is often really self-worship, leaving us feeling good about ourselves, especially because we have told God how much we love him (witness the lyrics in the plethora of contemporary choruses which have first person pronouns as the subjects of sentences: by definition presenting ourselves as the most important element in the activity).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this text offers a paradigm on what true worship involves</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685800" algn="l"/>
                <a:tab pos="717550" algn="l"/>
                <a:tab pos="914400" algn="l"/>
                <a:tab pos="1143000" algn="l"/>
                <a:tab pos="1371600" algn="l"/>
                <a:tab pos="1600200" algn="l"/>
                <a:tab pos="1828800" algn="l"/>
              </a:tabLst>
            </a:pPr>
            <a:endParaRPr lang="en-US" sz="4400" dirty="0">
              <a:solidFill>
                <a:srgbClr val="FFFFCC"/>
              </a:solidFill>
            </a:endParaRPr>
          </a:p>
        </p:txBody>
      </p:sp>
    </p:spTree>
    <p:extLst>
      <p:ext uri="{BB962C8B-B14F-4D97-AF65-F5344CB8AC3E}">
        <p14:creationId xmlns:p14="http://schemas.microsoft.com/office/powerpoint/2010/main" val="277598339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546847" y="1041991"/>
            <a:ext cx="11098306" cy="5816009"/>
          </a:xfrm>
        </p:spPr>
        <p:txBody>
          <a:bodyPr>
            <a:normAutofit fontScale="92500" lnSpcReduction="10000"/>
          </a:bodyPr>
          <a:lstStyle/>
          <a:p>
            <a:pPr marL="514350" indent="-514350">
              <a:lnSpc>
                <a:spcPct val="110000"/>
              </a:lnSpc>
              <a:spcBef>
                <a:spcPts val="0"/>
              </a:spcBef>
              <a:spcAft>
                <a:spcPts val="1200"/>
              </a:spcAft>
              <a:buAutoNum type="arabicParenBoth"/>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Fundamental to true worship is the revelation of God. The opening lines leave open the question of what Isaiah was doing to precipitate this worship experience (Was he in the Temple or did this occur elsewhere?). But there is no question of the divine activity. YHWH opened the windows of heaven, allowing the prophet a glimpse of his glory and holiness.</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14350" indent="-514350">
              <a:lnSpc>
                <a:spcPct val="110000"/>
              </a:lnSpc>
              <a:spcBef>
                <a:spcPts val="0"/>
              </a:spcBef>
              <a:spcAft>
                <a:spcPts val="1200"/>
              </a:spcAft>
              <a:buAutoNum type="arabicParenBoth"/>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true worshiper responds to the presence and revelation of God with a deep sense of unworthiness, and keen awareness of his/her own sin. True worship leaves us impressed with the glory and majesty of God but feeling worse about ourselves. (Cf. Jonathan Edwards, “Sinners in the Hands of an Angry God.</a:t>
            </a:r>
            <a:endParaRPr lang="en-US" sz="4400" dirty="0">
              <a:solidFill>
                <a:srgbClr val="FFFFCC"/>
              </a:solidFill>
            </a:endParaRPr>
          </a:p>
        </p:txBody>
      </p:sp>
    </p:spTree>
    <p:extLst>
      <p:ext uri="{BB962C8B-B14F-4D97-AF65-F5344CB8AC3E}">
        <p14:creationId xmlns:p14="http://schemas.microsoft.com/office/powerpoint/2010/main" val="2937261890"/>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09600" y="829340"/>
            <a:ext cx="10919012" cy="5777648"/>
          </a:xfrm>
        </p:spPr>
        <p:txBody>
          <a:bodyPr>
            <a:normAutofit fontScale="92500" lnSpcReduction="10000"/>
          </a:bodyPr>
          <a:lstStyle/>
          <a:p>
            <a:pPr marL="514350" indent="-514350">
              <a:lnSpc>
                <a:spcPct val="110000"/>
              </a:lnSpc>
              <a:spcBef>
                <a:spcPts val="0"/>
              </a:spcBef>
              <a:spcAft>
                <a:spcPts val="1200"/>
              </a:spcAft>
              <a:buAutoNum type="arabicParenBoth" startAt="3"/>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True worship involves communication—not so much the worshiper speaking to God (cf. Ecclesiastes 5:1–2), as God speaking to us. After all, worship involves an audience with the divine King, and it is presumptuous for the worshiper to initiate conversation.</a:t>
            </a:r>
          </a:p>
          <a:p>
            <a:pPr marL="514350" indent="-514350">
              <a:lnSpc>
                <a:spcPct val="110000"/>
              </a:lnSpc>
              <a:spcBef>
                <a:spcPts val="0"/>
              </a:spcBef>
              <a:spcAft>
                <a:spcPts val="1200"/>
              </a:spcAft>
              <a:buAutoNum type="arabicParenBoth" startAt="3"/>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True worship results in a transformed heart and a willingness to serve God. Far from arising out of a sense of one’s own gifts or any other qualifications for service, one who has truly worshiped ministers out of gratitude for divine grace and an awed sense of privilege of being engaged in the service of the King of Kings.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685800" algn="l"/>
                <a:tab pos="717550" algn="l"/>
                <a:tab pos="914400" algn="l"/>
                <a:tab pos="1143000" algn="l"/>
                <a:tab pos="1371600" algn="l"/>
                <a:tab pos="1600200" algn="l"/>
                <a:tab pos="1828800" algn="l"/>
              </a:tabLst>
            </a:pPr>
            <a:endParaRPr lang="en-US" sz="4400" dirty="0">
              <a:solidFill>
                <a:srgbClr val="FFFFCC"/>
              </a:solidFill>
            </a:endParaRPr>
          </a:p>
        </p:txBody>
      </p:sp>
    </p:spTree>
    <p:extLst>
      <p:ext uri="{BB962C8B-B14F-4D97-AF65-F5344CB8AC3E}">
        <p14:creationId xmlns:p14="http://schemas.microsoft.com/office/powerpoint/2010/main" val="269818712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E63A9-7FEC-B716-3B54-AA3DAF629D6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F4881B7-311F-D31F-CFD4-159576818883}"/>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36881201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13" y="421341"/>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59085" y="2067742"/>
            <a:ext cx="10013576" cy="2225225"/>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29</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Hearing t</a:t>
            </a:r>
            <a:r>
              <a:rPr lang="en-US" sz="4000" b="1" dirty="0">
                <a:solidFill>
                  <a:srgbClr val="240000"/>
                </a:solidFill>
                <a:effectLst/>
                <a:latin typeface="Matura MT Script Capitals" panose="03020802060602070202" pitchFamily="66" charset="0"/>
                <a:ea typeface="Calibri" panose="020F0502020204030204" pitchFamily="34" charset="0"/>
                <a:cs typeface="Calibri" panose="020F0502020204030204" pitchFamily="34" charset="0"/>
              </a:rPr>
              <a:t>he Glory and Grace of YHWH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effectLst/>
                <a:latin typeface="Matura MT Script Capitals" panose="03020802060602070202" pitchFamily="66" charset="0"/>
                <a:ea typeface="Calibri" panose="020F0502020204030204" pitchFamily="34" charset="0"/>
                <a:cs typeface="Calibri" panose="020F0502020204030204" pitchFamily="34" charset="0"/>
              </a:rPr>
              <a:t>in Isaiah’s Vision of the Messiah</a:t>
            </a:r>
            <a:endPar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629879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339365" y="871869"/>
            <a:ext cx="11698664" cy="5774027"/>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	The End of the Prophetic Spirit in Israel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2913" indent="0">
              <a:lnSpc>
                <a:spcPct val="100000"/>
              </a:lnSpc>
              <a:spcBef>
                <a:spcPts val="0"/>
              </a:spcBef>
              <a:spcAft>
                <a:spcPts val="1200"/>
              </a:spcAft>
              <a:buNone/>
              <a:tabLst>
                <a:tab pos="442913"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Malachi is not only the last book in the First Testament; according to tradition this prophet’s death prophet marked the end of prophecy in Israel (Ps 74:9; Zech 13:2). 1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Macc</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9:27 notes: “There was great distress in Israel, such as had not existed since the time that prophets ceased among them” (cf. 4:46; 14:41). </a:t>
            </a:r>
          </a:p>
          <a:p>
            <a:pPr marL="442913" indent="0">
              <a:lnSpc>
                <a:spcPct val="100000"/>
              </a:lnSpc>
              <a:spcBef>
                <a:spcPts val="0"/>
              </a:spcBef>
              <a:spcAft>
                <a:spcPts val="1200"/>
              </a:spcAft>
              <a:buNone/>
              <a:tabLst>
                <a:tab pos="442913"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Rabbis note that the Holy Spirit abandoned Israel when the last prophet died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Tosefta</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Soṭah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13:2;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Sanhedrin</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11a). Josephus blames “the failure of the exact succession of the prophets” for the poor “complete history “ of the nation after the time of Artaxerxes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Contra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Apion</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1.8.41).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2948931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367553" y="925033"/>
            <a:ext cx="11161059" cy="5681956"/>
          </a:xfrm>
        </p:spPr>
        <p:txBody>
          <a:bodyPr>
            <a:normAutofit lnSpcReduction="10000"/>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c</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Isaiah’s Vision of the Messiah</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indent="-9525">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Alec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Motyer</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recognizes that Isaiah presents the Messiah from three important angles: </a:t>
            </a:r>
          </a:p>
          <a:p>
            <a:pPr marL="457200" indent="-9525">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Messiah as King (1–37); </a:t>
            </a:r>
          </a:p>
          <a:p>
            <a:pPr marL="457200" indent="-9525">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Messiah as Servant (38–55); </a:t>
            </a:r>
          </a:p>
          <a:p>
            <a:pPr marL="457200" indent="-9525">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Messiah as Anointed Conqueror (56–66). </a:t>
            </a:r>
          </a:p>
          <a:p>
            <a:pPr marL="457200" indent="-9525">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Far from being disparate or contradictory, these portraits display significant unifying colors: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0000"/>
              </a:lnSpc>
              <a:spcBef>
                <a:spcPts val="0"/>
              </a:spcBef>
              <a:spcAft>
                <a:spcPts val="600"/>
              </a:spcAft>
              <a:buNone/>
              <a:tabLst>
                <a:tab pos="2286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In each portrait the Messiah is revealed as endowed with the Spirit and the word. (11:1–2, 4; 42:1; 49:1–3; 50:4; 59:2:1; 61:1–3).</a:t>
            </a:r>
            <a:endParaRPr lang="en-US" sz="4400" dirty="0">
              <a:solidFill>
                <a:srgbClr val="FFFFCC"/>
              </a:solidFill>
            </a:endParaRPr>
          </a:p>
        </p:txBody>
      </p:sp>
    </p:spTree>
    <p:extLst>
      <p:ext uri="{BB962C8B-B14F-4D97-AF65-F5344CB8AC3E}">
        <p14:creationId xmlns:p14="http://schemas.microsoft.com/office/powerpoint/2010/main" val="335549479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367553" y="744279"/>
            <a:ext cx="11161059" cy="5862710"/>
          </a:xfrm>
        </p:spPr>
        <p:txBody>
          <a:bodyPr>
            <a:normAutofit/>
          </a:bodyPr>
          <a:lstStyle/>
          <a:p>
            <a:pPr marL="1076325" indent="-619125">
              <a:lnSpc>
                <a:spcPct val="107000"/>
              </a:lnSpc>
              <a:spcAft>
                <a:spcPts val="600"/>
              </a:spcAft>
              <a:buNone/>
              <a:tabLst>
                <a:tab pos="228600" algn="l"/>
                <a:tab pos="685800" algn="l"/>
                <a:tab pos="896938" algn="l"/>
                <a:tab pos="914400" algn="l"/>
                <a:tab pos="1143000" algn="l"/>
                <a:tab pos="1371600" algn="l"/>
                <a:tab pos="1600200" algn="l"/>
                <a:tab pos="1828800" algn="l"/>
              </a:tabLst>
            </a:pPr>
            <a:r>
              <a:rPr lang="en-US" sz="33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In each portrait “righteousness” is an important element: the throne of the King (9:7) and his rule (11:4); the work of the Servant (53:11; 54:17); the Anointed Conqueror’s character (61:10; 63:1), and the end result of his activity (61:3,11).</a:t>
            </a:r>
            <a:endParaRPr lang="en-US" sz="33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76325" indent="-619125">
              <a:lnSpc>
                <a:spcPct val="107000"/>
              </a:lnSpc>
              <a:spcAft>
                <a:spcPts val="600"/>
              </a:spcAft>
              <a:buNone/>
              <a:tabLst>
                <a:tab pos="228600" algn="l"/>
                <a:tab pos="685800" algn="l"/>
                <a:tab pos="896938" algn="l"/>
                <a:tab pos="914400" algn="l"/>
                <a:tab pos="1143000" algn="l"/>
                <a:tab pos="1371600" algn="l"/>
                <a:tab pos="1600200" algn="l"/>
                <a:tab pos="1828800" algn="l"/>
              </a:tabLst>
            </a:pPr>
            <a:r>
              <a:rPr lang="en-US" sz="33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The Davidic connection is highlighted in each: his Davidic descent (9:6–7) and identity (11:1); his covenantal work involves the realization of the “sure mercies of David” (55:3); the climax of his victory is presented as a Davidic conquest of Edom (63:1; cf. 34:1–17).</a:t>
            </a:r>
            <a:endParaRPr lang="en-US" sz="33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endParaRPr lang="en-US" sz="4800" dirty="0">
              <a:solidFill>
                <a:srgbClr val="FFFFCC"/>
              </a:solidFill>
            </a:endParaRPr>
          </a:p>
        </p:txBody>
      </p:sp>
    </p:spTree>
    <p:extLst>
      <p:ext uri="{BB962C8B-B14F-4D97-AF65-F5344CB8AC3E}">
        <p14:creationId xmlns:p14="http://schemas.microsoft.com/office/powerpoint/2010/main" val="22329899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367553" y="1403497"/>
            <a:ext cx="11161059" cy="5203491"/>
          </a:xfrm>
        </p:spPr>
        <p:txBody>
          <a:bodyPr>
            <a:normAutofit/>
          </a:bodyPr>
          <a:lstStyle/>
          <a:p>
            <a:pPr marL="717550" indent="-628650">
              <a:lnSpc>
                <a:spcPct val="120000"/>
              </a:lnSpc>
              <a:spcBef>
                <a:spcPts val="0"/>
              </a:spcBef>
              <a:spcAft>
                <a:spcPts val="1200"/>
              </a:spcAft>
              <a:buNone/>
              <a:tabLst>
                <a:tab pos="228600" algn="l"/>
                <a:tab pos="685800" algn="l"/>
                <a:tab pos="896938"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Each Messianic portrait embraces both national Israel and the Gentile world and moves out from the former to the latter. The restoration of Zion (1:26–27) merges with the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inflooding</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of the nations (2:2–4); the royal David (11:1) rules over a transformed world (11:6–9) and his harmonized people (11:13–14) become the troops assaulting Philistia (11:14) and subjugating the Gentiles (cf. the oracles against the nations). </a:t>
            </a:r>
            <a:endParaRPr lang="en-US" sz="4800" dirty="0">
              <a:solidFill>
                <a:srgbClr val="FFFFCC"/>
              </a:solidFill>
            </a:endParaRPr>
          </a:p>
        </p:txBody>
      </p:sp>
    </p:spTree>
    <p:extLst>
      <p:ext uri="{BB962C8B-B14F-4D97-AF65-F5344CB8AC3E}">
        <p14:creationId xmlns:p14="http://schemas.microsoft.com/office/powerpoint/2010/main" val="2247588891"/>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367553" y="510363"/>
            <a:ext cx="11421035" cy="6096626"/>
          </a:xfrm>
        </p:spPr>
        <p:txBody>
          <a:bodyPr>
            <a:normAutofit fontScale="92500" lnSpcReduction="10000"/>
          </a:bodyPr>
          <a:lstStyle/>
          <a:p>
            <a:pPr marL="538163" indent="-358775">
              <a:lnSpc>
                <a:spcPct val="120000"/>
              </a:lnSpc>
              <a:spcBef>
                <a:spcPts val="0"/>
              </a:spcBef>
              <a:spcAft>
                <a:spcPts val="1200"/>
              </a:spcAft>
              <a:buNone/>
              <a:tabLst>
                <a:tab pos="228600" algn="l"/>
                <a:tab pos="538163" algn="l"/>
                <a:tab pos="896938" algn="l"/>
                <a:tab pos="914400" algn="l"/>
                <a:tab pos="1143000" algn="l"/>
                <a:tab pos="1371600" algn="l"/>
                <a:tab pos="1600200" algn="l"/>
                <a:tab pos="18288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Servant is the vehicle of divine revelation to the Gentiles (42:1–4), but he performs his work by restoring Israel (49:1–6) and becomes YHWH of salvation to the ends of the earth (49:6). </a:t>
            </a:r>
          </a:p>
          <a:p>
            <a:pPr marL="538163" indent="-358775">
              <a:lnSpc>
                <a:spcPct val="120000"/>
              </a:lnSpc>
              <a:spcBef>
                <a:spcPts val="0"/>
              </a:spcBef>
              <a:spcAft>
                <a:spcPts val="1200"/>
              </a:spcAft>
              <a:buNone/>
              <a:tabLst>
                <a:tab pos="228600" algn="l"/>
                <a:tab pos="538163" algn="l"/>
                <a:tab pos="896938" algn="l"/>
                <a:tab pos="914400" algn="l"/>
                <a:tab pos="1143000" algn="l"/>
                <a:tab pos="1371600" algn="l"/>
                <a:tab pos="1600200" algn="l"/>
                <a:tab pos="18288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benefits of his saving work (52:13–53:12) extend to both Zion (54) and the entire world (55). </a:t>
            </a:r>
          </a:p>
          <a:p>
            <a:pPr marL="538163" indent="-358775">
              <a:lnSpc>
                <a:spcPct val="120000"/>
              </a:lnSpc>
              <a:spcBef>
                <a:spcPts val="0"/>
              </a:spcBef>
              <a:spcAft>
                <a:spcPts val="1200"/>
              </a:spcAft>
              <a:buNone/>
              <a:tabLst>
                <a:tab pos="228600" algn="l"/>
                <a:tab pos="538163" algn="l"/>
                <a:tab pos="896938" algn="l"/>
                <a:tab pos="914400" algn="l"/>
                <a:tab pos="1143000" algn="l"/>
                <a:tab pos="1371600" algn="l"/>
                <a:tab pos="1600200" algn="l"/>
                <a:tab pos="1828800" algn="l"/>
              </a:tabLst>
            </a:pPr>
            <a:r>
              <a:rPr lang="en-US" sz="35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As Redeemer to Zion (59:20–21) the Anointed Conqueror brings the nations to Zion’s light, and Zion’s salvation becomes a universal theme (62:11–12). In 66:19 his missionary enterprise reaches its fullest expression (cf.63:7–66:24).</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endParaRPr lang="en-US" sz="4800" dirty="0">
              <a:solidFill>
                <a:srgbClr val="FFFFCC"/>
              </a:solidFill>
            </a:endParaRPr>
          </a:p>
        </p:txBody>
      </p:sp>
    </p:spTree>
    <p:extLst>
      <p:ext uri="{BB962C8B-B14F-4D97-AF65-F5344CB8AC3E}">
        <p14:creationId xmlns:p14="http://schemas.microsoft.com/office/powerpoint/2010/main" val="3162834494"/>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63388" y="1020725"/>
            <a:ext cx="10999694" cy="5586263"/>
          </a:xfrm>
        </p:spPr>
        <p:txBody>
          <a:bodyPr>
            <a:normAutofit fontScale="92500" lnSpcReduction="10000"/>
          </a:bodyPr>
          <a:lstStyle/>
          <a:p>
            <a:pPr marL="514350" indent="-514350">
              <a:lnSpc>
                <a:spcPct val="110000"/>
              </a:lnSpc>
              <a:spcBef>
                <a:spcPts val="0"/>
              </a:spcBef>
              <a:spcAft>
                <a:spcPts val="1200"/>
              </a:spcAft>
              <a:buAutoNum type="arabicParenBoth" startAt="5"/>
              <a:tabLst>
                <a:tab pos="228600" algn="l"/>
                <a:tab pos="447675" algn="l"/>
                <a:tab pos="4572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Each Messianic portrait presents this figure as plainly man but truly God. He is born of David’s line (11:1), branch (11:10), but he is Mighty God (9:6). The Servant is human in ancestry and appearance (53:2) and his rejection (53:3) is greater than any human’s (50:6; 52:14), but he is also the “arm of YHWH” (53:1; cf. 51:9; 52:10). </a:t>
            </a:r>
          </a:p>
          <a:p>
            <a:pPr marL="538163" indent="0">
              <a:lnSpc>
                <a:spcPct val="110000"/>
              </a:lnSpc>
              <a:spcBef>
                <a:spcPts val="0"/>
              </a:spcBef>
              <a:spcAft>
                <a:spcPts val="1200"/>
              </a:spcAft>
              <a:buNone/>
              <a:tabLst>
                <a:tab pos="228600" algn="l"/>
                <a:tab pos="447675" algn="l"/>
                <a:tab pos="4572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“arm” reappears in 59:16, as YHWH dons his garments of salvation, but the garments are passed to the Anointed One (61:10), whose righteousness and vengeance are finally accomplished (63:1,4). The sequence beginning with YHWH’s arm ends with the arm of the Anointed Conqueror.</a:t>
            </a:r>
            <a:endParaRPr lang="en-US" sz="4800" dirty="0">
              <a:solidFill>
                <a:srgbClr val="FFFFCC"/>
              </a:solidFill>
            </a:endParaRPr>
          </a:p>
        </p:txBody>
      </p:sp>
    </p:spTree>
    <p:extLst>
      <p:ext uri="{BB962C8B-B14F-4D97-AF65-F5344CB8AC3E}">
        <p14:creationId xmlns:p14="http://schemas.microsoft.com/office/powerpoint/2010/main" val="2715944396"/>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63388" y="1550894"/>
            <a:ext cx="11125200" cy="2886636"/>
          </a:xfrm>
        </p:spPr>
        <p:txBody>
          <a:bodyPr>
            <a:normAutofit/>
          </a:bodyPr>
          <a:lstStyle/>
          <a:p>
            <a:pPr marL="0" indent="0">
              <a:lnSpc>
                <a:spcPct val="110000"/>
              </a:lnSpc>
              <a:spcBef>
                <a:spcPts val="0"/>
              </a:spcBef>
              <a:spcAft>
                <a:spcPts val="1200"/>
              </a:spcAft>
              <a:buNone/>
              <a:tabLst>
                <a:tab pos="228600" algn="l"/>
                <a:tab pos="358775"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Conclusion: In fulfillment of 2 Samuel 7, the King rules in righteousness over his own community (Israel) but through him the “sure mercies of David” are opened to the entire world.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endParaRPr lang="en-US" sz="4800" dirty="0">
              <a:solidFill>
                <a:srgbClr val="FFFFCC"/>
              </a:solidFill>
            </a:endParaRPr>
          </a:p>
        </p:txBody>
      </p:sp>
    </p:spTree>
    <p:extLst>
      <p:ext uri="{BB962C8B-B14F-4D97-AF65-F5344CB8AC3E}">
        <p14:creationId xmlns:p14="http://schemas.microsoft.com/office/powerpoint/2010/main" val="2796076507"/>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63388" y="1212111"/>
            <a:ext cx="11125200" cy="5394877"/>
          </a:xfrm>
        </p:spPr>
        <p:txBody>
          <a:bodyPr>
            <a:normAutofit fontScale="92500" lnSpcReduction="20000"/>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d</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Servant of YHWH in Isaiah 40–55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7000"/>
              </a:lnSpc>
              <a:spcAft>
                <a:spcPts val="600"/>
              </a:spcAft>
              <a:buNone/>
              <a:tabLst>
                <a:tab pos="447675"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As noted earlier, Isaiah 40–55 is a message of comfort to beleaguered exiles. 40:1–11 functions as a thesis statement announcing: </a:t>
            </a:r>
          </a:p>
          <a:p>
            <a:pPr marL="962025" indent="-514350">
              <a:lnSpc>
                <a:spcPct val="107000"/>
              </a:lnSpc>
              <a:spcAft>
                <a:spcPts val="600"/>
              </a:spcAft>
              <a:buAutoNum type="arabicParenBoth"/>
              <a:tabLst>
                <a:tab pos="447675"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is a message of comfort; </a:t>
            </a:r>
          </a:p>
          <a:p>
            <a:pPr marL="962025" indent="-514350">
              <a:lnSpc>
                <a:spcPct val="107000"/>
              </a:lnSpc>
              <a:spcAft>
                <a:spcPts val="600"/>
              </a:spcAft>
              <a:buAutoNum type="arabicParenBoth"/>
              <a:tabLst>
                <a:tab pos="447675"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message is guaranteed by YHWH who stands behind his word; </a:t>
            </a:r>
          </a:p>
          <a:p>
            <a:pPr marL="962025" indent="-514350">
              <a:lnSpc>
                <a:spcPct val="107000"/>
              </a:lnSpc>
              <a:spcAft>
                <a:spcPts val="600"/>
              </a:spcAft>
              <a:buAutoNum type="arabicParenBoth"/>
              <a:tabLst>
                <a:tab pos="447675"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hope of this message is based upon the presence of YHWH among his people. As the text unfolds, his presence is presented in omnipotent (40:12–41:4), exclusive (44:6–20), effective (44:24–27), and historically sovereign (44:28) terms. </a:t>
            </a:r>
            <a:endParaRPr lang="en-US" sz="4800" dirty="0">
              <a:solidFill>
                <a:srgbClr val="FFFFCC"/>
              </a:solidFill>
            </a:endParaRPr>
          </a:p>
        </p:txBody>
      </p:sp>
    </p:spTree>
    <p:extLst>
      <p:ext uri="{BB962C8B-B14F-4D97-AF65-F5344CB8AC3E}">
        <p14:creationId xmlns:p14="http://schemas.microsoft.com/office/powerpoint/2010/main" val="2260773851"/>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63388" y="648585"/>
            <a:ext cx="11125200" cy="5958403"/>
          </a:xfrm>
        </p:spPr>
        <p:txBody>
          <a:bodyPr>
            <a:normAutofit/>
          </a:bodyPr>
          <a:lstStyle/>
          <a:p>
            <a:pPr marL="447675" indent="0">
              <a:lnSpc>
                <a:spcPct val="107000"/>
              </a:lnSpc>
              <a:spcAft>
                <a:spcPts val="600"/>
              </a:spcAft>
              <a:buNone/>
              <a:tabLst>
                <a:tab pos="447675"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R. J. Clifford has insightfully recognized that Isaiah 40–66 is  dominated by five polarities (1) First and Last Things, (2) Babylon and Zion, (3) YHWH and the Gods, (4) Israel and the Nations, and (5) The Servant and Israel.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word “servant” occurs twenty times in 50–55. All agree that thirteen of these apply to Israel the nation. The remaining seven are found in four “Servant Songs,” which supply the heart of Isaiah’s message of hope.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98351413"/>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63388" y="818707"/>
            <a:ext cx="11125200" cy="5788282"/>
          </a:xfrm>
        </p:spPr>
        <p:txBody>
          <a:bodyPr>
            <a:normAutofit lnSpcReduction="10000"/>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Servant Passages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Isaiah 42:1–9 (biographical in form)</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i="0" u="none" strike="noStrike" baseline="30000" dirty="0">
                <a:solidFill>
                  <a:srgbClr val="FFFFCC"/>
                </a:solidFill>
                <a:cs typeface="SBL BibLit" panose="02000000000000000000" pitchFamily="2" charset="-79"/>
              </a:rPr>
              <a:t>1 </a:t>
            </a:r>
            <a:r>
              <a:rPr lang="en-US" sz="3200" b="1" i="0" u="none" strike="noStrike" baseline="0" dirty="0">
                <a:solidFill>
                  <a:srgbClr val="FFFFCC"/>
                </a:solidFill>
                <a:cs typeface="SBL BibLit" panose="02000000000000000000" pitchFamily="2" charset="-79"/>
              </a:rPr>
              <a:t>"Look at my servant, whom I strengthen. </a:t>
            </a:r>
          </a:p>
          <a:p>
            <a:pPr marL="0" indent="0" algn="l" rtl="0">
              <a:buNone/>
            </a:pPr>
            <a:r>
              <a:rPr lang="en-US" sz="3200" b="1" i="0" u="none" strike="noStrike" baseline="0" dirty="0">
                <a:solidFill>
                  <a:srgbClr val="FFFFCC"/>
                </a:solidFill>
                <a:cs typeface="SBL BibLit" panose="02000000000000000000" pitchFamily="2" charset="-79"/>
              </a:rPr>
              <a:t>He is my chosen one, who pleases me. </a:t>
            </a:r>
          </a:p>
          <a:p>
            <a:pPr marL="0" indent="0" algn="l" rtl="0">
              <a:buNone/>
            </a:pPr>
            <a:r>
              <a:rPr lang="en-US" sz="3200" b="1" i="0" u="none" strike="noStrike" baseline="0" dirty="0">
                <a:solidFill>
                  <a:srgbClr val="FFFFCC"/>
                </a:solidFill>
                <a:cs typeface="SBL BibLit" panose="02000000000000000000" pitchFamily="2" charset="-79"/>
              </a:rPr>
              <a:t>I have put my Spirit upon him. </a:t>
            </a:r>
          </a:p>
          <a:p>
            <a:pPr marL="0" indent="0" algn="l" rtl="0">
              <a:buNone/>
            </a:pPr>
            <a:r>
              <a:rPr lang="en-US" sz="3200" b="1" i="0" u="none" strike="noStrike" baseline="0" dirty="0">
                <a:solidFill>
                  <a:srgbClr val="FFFFCC"/>
                </a:solidFill>
                <a:cs typeface="SBL BibLit" panose="02000000000000000000" pitchFamily="2" charset="-79"/>
              </a:rPr>
              <a:t>He will bring justice to the nations.</a:t>
            </a:r>
          </a:p>
          <a:p>
            <a:pPr marL="0" indent="0" algn="l" rtl="0">
              <a:buNone/>
            </a:pPr>
            <a:r>
              <a:rPr lang="en-US" sz="3200" b="1" i="0" u="none" strike="noStrike" baseline="30000" dirty="0">
                <a:solidFill>
                  <a:srgbClr val="FFFFCC"/>
                </a:solidFill>
                <a:cs typeface="SBL BibLit" panose="02000000000000000000" pitchFamily="2" charset="-79"/>
              </a:rPr>
              <a:t>2</a:t>
            </a:r>
            <a:r>
              <a:rPr lang="en-US" sz="3200" b="1" i="0" u="none" strike="noStrike" baseline="0" dirty="0">
                <a:solidFill>
                  <a:srgbClr val="FFFFCC"/>
                </a:solidFill>
                <a:cs typeface="SBL BibLit" panose="02000000000000000000" pitchFamily="2" charset="-79"/>
              </a:rPr>
              <a:t> He will not shout or raise his voice in public.</a:t>
            </a:r>
          </a:p>
          <a:p>
            <a:pPr marL="0" indent="0" algn="l" rtl="0">
              <a:buNone/>
            </a:pPr>
            <a:r>
              <a:rPr lang="en-US" sz="3200" b="1" i="0" u="none" strike="noStrike" baseline="30000" dirty="0">
                <a:solidFill>
                  <a:srgbClr val="FFFFCC"/>
                </a:solidFill>
                <a:cs typeface="SBL BibLit" panose="02000000000000000000" pitchFamily="2" charset="-79"/>
              </a:rPr>
              <a:t>3</a:t>
            </a:r>
            <a:r>
              <a:rPr lang="en-US" sz="3200" b="1" i="0" u="none" strike="noStrike" baseline="0" dirty="0">
                <a:solidFill>
                  <a:srgbClr val="FFFFCC"/>
                </a:solidFill>
                <a:cs typeface="SBL BibLit" panose="02000000000000000000" pitchFamily="2" charset="-79"/>
              </a:rPr>
              <a:t> He will not crush the weakest reed </a:t>
            </a:r>
          </a:p>
          <a:p>
            <a:pPr marL="0" indent="0" algn="l" rtl="0">
              <a:buNone/>
            </a:pPr>
            <a:r>
              <a:rPr lang="en-US" sz="3200" b="1" i="0" u="none" strike="noStrike" baseline="0" dirty="0">
                <a:solidFill>
                  <a:srgbClr val="FFFFCC"/>
                </a:solidFill>
                <a:cs typeface="SBL BibLit" panose="02000000000000000000" pitchFamily="2" charset="-79"/>
              </a:rPr>
              <a:t>or put out a flickering candle. </a:t>
            </a:r>
          </a:p>
          <a:p>
            <a:pPr marL="0" indent="0" algn="l" rtl="0">
              <a:buNone/>
            </a:pPr>
            <a:r>
              <a:rPr lang="en-US" sz="3200" b="1" i="0" u="none" strike="noStrike" baseline="0" dirty="0">
                <a:solidFill>
                  <a:srgbClr val="FFFFCC"/>
                </a:solidFill>
                <a:cs typeface="SBL BibLit" panose="02000000000000000000" pitchFamily="2" charset="-79"/>
              </a:rPr>
              <a:t>He will bring justice to all who have been wronged.</a:t>
            </a:r>
          </a:p>
        </p:txBody>
      </p:sp>
    </p:spTree>
    <p:extLst>
      <p:ext uri="{BB962C8B-B14F-4D97-AF65-F5344CB8AC3E}">
        <p14:creationId xmlns:p14="http://schemas.microsoft.com/office/powerpoint/2010/main" val="2327037298"/>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63388" y="1116419"/>
            <a:ext cx="11125200" cy="549057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i="0" u="none" strike="noStrike" baseline="30000" dirty="0">
                <a:solidFill>
                  <a:srgbClr val="FFFFCC"/>
                </a:solidFill>
                <a:cs typeface="SBL BibLit" panose="02000000000000000000" pitchFamily="2" charset="-79"/>
              </a:rPr>
              <a:t>4</a:t>
            </a:r>
            <a:r>
              <a:rPr lang="en-US" sz="3200" b="1" i="0" u="none" strike="noStrike" baseline="0" dirty="0">
                <a:solidFill>
                  <a:srgbClr val="FFFFCC"/>
                </a:solidFill>
                <a:cs typeface="SBL BibLit" panose="02000000000000000000" pitchFamily="2" charset="-79"/>
              </a:rPr>
              <a:t> He will not falter or lose heart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i="0" u="none" strike="noStrike" baseline="0" dirty="0">
                <a:solidFill>
                  <a:srgbClr val="FFFFCC"/>
                </a:solidFill>
                <a:cs typeface="SBL BibLit" panose="02000000000000000000" pitchFamily="2" charset="-79"/>
              </a:rPr>
              <a:t>until justice prevails throughout the earth.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i="0" u="none" strike="noStrike" baseline="0" dirty="0">
                <a:solidFill>
                  <a:srgbClr val="FFFFCC"/>
                </a:solidFill>
                <a:cs typeface="SBL BibLit" panose="02000000000000000000" pitchFamily="2" charset="-79"/>
              </a:rPr>
              <a:t>Even distant lands beyond the sea will wait for his instruction.</a:t>
            </a:r>
            <a:r>
              <a:rPr lang="en-US" sz="3200" b="1" i="0" u="none" strike="noStrike" baseline="30000" dirty="0">
                <a:solidFill>
                  <a:srgbClr val="FFFFCC"/>
                </a:solidFill>
                <a:cs typeface="SBL BibLit" panose="02000000000000000000" pitchFamily="2" charset="-79"/>
              </a:rPr>
              <a:t>1</a:t>
            </a:r>
            <a:r>
              <a:rPr lang="en-US" sz="3200" b="1" i="0" u="none" strike="noStrike" baseline="0" dirty="0">
                <a:solidFill>
                  <a:srgbClr val="FFFFCC"/>
                </a:solidFill>
                <a:cs typeface="SBL BibLit" panose="02000000000000000000" pitchFamily="2" charset="-79"/>
              </a:rPr>
              <a:t>"</a:t>
            </a:r>
          </a:p>
          <a:p>
            <a:pPr marL="0" indent="0" algn="l" rtl="0">
              <a:lnSpc>
                <a:spcPct val="100000"/>
              </a:lnSpc>
              <a:spcBef>
                <a:spcPts val="0"/>
              </a:spcBef>
              <a:spcAft>
                <a:spcPts val="600"/>
              </a:spcAft>
              <a:buNone/>
            </a:pPr>
            <a:r>
              <a:rPr lang="en-US" sz="3200" b="1" i="0" u="none" strike="noStrike" baseline="30000" dirty="0">
                <a:solidFill>
                  <a:srgbClr val="FFFFCC"/>
                </a:solidFill>
                <a:cs typeface="SBL BibLit" panose="02000000000000000000" pitchFamily="2" charset="-79"/>
              </a:rPr>
              <a:t>5</a:t>
            </a:r>
            <a:r>
              <a:rPr lang="en-US" sz="3200" b="1" i="0" u="none" strike="noStrike" baseline="0" dirty="0">
                <a:solidFill>
                  <a:srgbClr val="FFFFCC"/>
                </a:solidFill>
                <a:cs typeface="SBL BibLit" panose="02000000000000000000" pitchFamily="2" charset="-79"/>
              </a:rPr>
              <a:t> God, YHWH, created the heavens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and stretched them out.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He created the earth and everything in it.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He gives breath to everyone,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life to everyone who walks the earth. </a:t>
            </a:r>
          </a:p>
        </p:txBody>
      </p:sp>
    </p:spTree>
    <p:extLst>
      <p:ext uri="{BB962C8B-B14F-4D97-AF65-F5344CB8AC3E}">
        <p14:creationId xmlns:p14="http://schemas.microsoft.com/office/powerpoint/2010/main" val="31920245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339365" y="593889"/>
            <a:ext cx="11698664" cy="6052008"/>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	The End of the Prophetic Spirit in Israel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2913" indent="0">
              <a:lnSpc>
                <a:spcPct val="100000"/>
              </a:lnSpc>
              <a:spcBef>
                <a:spcPts val="0"/>
              </a:spcBef>
              <a:spcAft>
                <a:spcPts val="1200"/>
              </a:spcAft>
              <a:buNone/>
              <a:tabLst>
                <a:tab pos="442913"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Malachi is not only the last book in the First Testament; according to tradition this prophet’s death prophet marked the end of prophecy in Israel (Ps 74:9; Zech 13:2). 1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Macc</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9:27 notes: “There was great distress in Israel, such as had not existed since the time that prophets ceased among them” (cf. 4:46; 14:41). </a:t>
            </a:r>
          </a:p>
          <a:p>
            <a:pPr marL="442913" indent="0">
              <a:lnSpc>
                <a:spcPct val="100000"/>
              </a:lnSpc>
              <a:spcBef>
                <a:spcPts val="0"/>
              </a:spcBef>
              <a:spcAft>
                <a:spcPts val="1200"/>
              </a:spcAft>
              <a:buNone/>
              <a:tabLst>
                <a:tab pos="442913"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Rabbis note that the Holy Spirit abandoned Israel when the last prophet died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Tosefta</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Soṭah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13:2;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Sanhedrin</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11a). Josephus blames “the failure of the exact succession of the prophets” for the poor “complete history “ of the nation after the time of Artaxerxes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Contra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Apion</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1.8.41).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21269784"/>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63388" y="1116419"/>
            <a:ext cx="11125200" cy="5490570"/>
          </a:xfrm>
        </p:spPr>
        <p:txBody>
          <a:bodyPr>
            <a:noAutofit/>
          </a:bodyPr>
          <a:lstStyle/>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And it is he who says,</a:t>
            </a:r>
          </a:p>
          <a:p>
            <a:pPr marL="0" indent="0" algn="l" rtl="0">
              <a:lnSpc>
                <a:spcPct val="100000"/>
              </a:lnSpc>
              <a:spcBef>
                <a:spcPts val="0"/>
              </a:spcBef>
              <a:spcAft>
                <a:spcPts val="600"/>
              </a:spcAft>
              <a:buNone/>
            </a:pPr>
            <a:r>
              <a:rPr lang="en-US" sz="3200" b="1" i="0" u="none" strike="noStrike" baseline="30000" dirty="0">
                <a:solidFill>
                  <a:srgbClr val="FFFFCC"/>
                </a:solidFill>
                <a:cs typeface="SBL BibLit" panose="02000000000000000000" pitchFamily="2" charset="-79"/>
              </a:rPr>
              <a:t>6</a:t>
            </a:r>
            <a:r>
              <a:rPr lang="en-US" sz="3200" b="1" i="0" u="none" strike="noStrike" baseline="0" dirty="0">
                <a:solidFill>
                  <a:srgbClr val="FFFFCC"/>
                </a:solidFill>
                <a:cs typeface="SBL BibLit" panose="02000000000000000000" pitchFamily="2" charset="-79"/>
              </a:rPr>
              <a:t> "I, YHWH, have called you to demonstrate my righteousness.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I will take you by the hand and guard you,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and I will give you to my people, Israel,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as a symbol of my covenant with them.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And you will be a light to guide the nations.</a:t>
            </a:r>
          </a:p>
          <a:p>
            <a:pPr marL="0" indent="0" algn="l" rtl="0">
              <a:lnSpc>
                <a:spcPct val="100000"/>
              </a:lnSpc>
              <a:spcBef>
                <a:spcPts val="0"/>
              </a:spcBef>
              <a:spcAft>
                <a:spcPts val="600"/>
              </a:spcAft>
              <a:buNone/>
            </a:pPr>
            <a:r>
              <a:rPr lang="en-US" sz="3200" b="1" i="0" u="none" strike="noStrike" baseline="30000" dirty="0">
                <a:solidFill>
                  <a:srgbClr val="FFFFCC"/>
                </a:solidFill>
                <a:cs typeface="SBL BibLit" panose="02000000000000000000" pitchFamily="2" charset="-79"/>
              </a:rPr>
              <a:t>7</a:t>
            </a:r>
            <a:r>
              <a:rPr lang="en-US" sz="3200" b="1" i="0" u="none" strike="noStrike" baseline="0" dirty="0">
                <a:solidFill>
                  <a:srgbClr val="FFFFCC"/>
                </a:solidFill>
                <a:cs typeface="SBL BibLit" panose="02000000000000000000" pitchFamily="2" charset="-79"/>
              </a:rPr>
              <a:t> You will open the eyes of the blind.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You will free the captives from prison,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releasing those who sit in dark dungeons. </a:t>
            </a:r>
            <a:endParaRPr lang="en-US" sz="54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8765721"/>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63388" y="893135"/>
            <a:ext cx="11125200" cy="5713854"/>
          </a:xfrm>
        </p:spPr>
        <p:txBody>
          <a:bodyPr>
            <a:noAutofit/>
          </a:bodyPr>
          <a:lstStyle/>
          <a:p>
            <a:pPr marL="0" indent="0" algn="l" rtl="0">
              <a:lnSpc>
                <a:spcPct val="100000"/>
              </a:lnSpc>
              <a:spcBef>
                <a:spcPts val="0"/>
              </a:spcBef>
              <a:spcAft>
                <a:spcPts val="600"/>
              </a:spcAft>
              <a:buNone/>
            </a:pPr>
            <a:r>
              <a:rPr lang="en-US" sz="3200" b="1" i="0" u="none" strike="noStrike" baseline="30000" dirty="0">
                <a:solidFill>
                  <a:srgbClr val="FFFFCC"/>
                </a:solidFill>
                <a:cs typeface="SBL BibLit" panose="02000000000000000000" pitchFamily="2" charset="-79"/>
              </a:rPr>
              <a:t>8</a:t>
            </a:r>
            <a:r>
              <a:rPr lang="en-US" sz="3200" b="1" i="0" u="none" strike="noStrike" baseline="0" dirty="0">
                <a:solidFill>
                  <a:srgbClr val="FFFFCC"/>
                </a:solidFill>
                <a:cs typeface="SBL BibLit" panose="02000000000000000000" pitchFamily="2" charset="-79"/>
              </a:rPr>
              <a:t> "I am the LORD; that is my name!</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I will not give my glory to anyone else,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nor share my praise with carved idols.</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 </a:t>
            </a:r>
            <a:r>
              <a:rPr lang="en-US" sz="3200" b="1" i="0" u="none" strike="noStrike" baseline="30000" dirty="0">
                <a:solidFill>
                  <a:srgbClr val="FFFFCC"/>
                </a:solidFill>
                <a:cs typeface="SBL BibLit" panose="02000000000000000000" pitchFamily="2" charset="-79"/>
              </a:rPr>
              <a:t>9</a:t>
            </a:r>
            <a:r>
              <a:rPr lang="en-US" sz="3200" b="1" i="0" u="none" strike="noStrike" baseline="0" dirty="0">
                <a:solidFill>
                  <a:srgbClr val="FFFFCC"/>
                </a:solidFill>
                <a:cs typeface="SBL BibLit" panose="02000000000000000000" pitchFamily="2" charset="-79"/>
              </a:rPr>
              <a:t> Everything I prophesied has come true,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and now I will prophesy again.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I will tell you the future before it happens." (Isa 42:1–9 NLT)</a:t>
            </a:r>
            <a:endParaRPr lang="en-US" sz="54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04003999"/>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63388" y="1509823"/>
            <a:ext cx="11125200" cy="5097166"/>
          </a:xfrm>
        </p:spPr>
        <p:txBody>
          <a:bodyPr>
            <a:norm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Summary: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06450" indent="-447675">
              <a:lnSpc>
                <a:spcPct val="107000"/>
              </a:lnSpc>
              <a:spcAft>
                <a:spcPts val="800"/>
              </a:spcAft>
              <a:buNone/>
              <a:tabLst>
                <a:tab pos="228600" algn="l"/>
                <a:tab pos="457200" algn="l"/>
                <a:tab pos="685800" algn="l"/>
                <a:tab pos="914400" algn="l"/>
                <a:tab pos="1143000" algn="l"/>
                <a:tab pos="1371600" algn="l"/>
                <a:tab pos="1828800" algn="l"/>
                <a:tab pos="1882775"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Servant is especially chosen and beloved of God and empowered by him.</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806450" indent="-447675">
              <a:lnSpc>
                <a:spcPct val="107000"/>
              </a:lnSpc>
              <a:spcAft>
                <a:spcPts val="800"/>
              </a:spcAft>
              <a:buNone/>
              <a:tabLst>
                <a:tab pos="228600" algn="l"/>
                <a:tab pos="457200" algn="l"/>
                <a:tab pos="685800" algn="l"/>
                <a:tab pos="914400" algn="l"/>
                <a:tab pos="1143000" algn="l"/>
                <a:tab pos="1371600" algn="l"/>
                <a:tab pos="1828800" algn="l"/>
                <a:tab pos="1882775"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Servant is meek in character but firm in faith.</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806450" indent="-447675">
              <a:lnSpc>
                <a:spcPct val="107000"/>
              </a:lnSpc>
              <a:spcAft>
                <a:spcPts val="800"/>
              </a:spcAft>
              <a:buNone/>
              <a:tabLst>
                <a:tab pos="228600" algn="l"/>
                <a:tab pos="457200" algn="l"/>
                <a:tab pos="685800" algn="l"/>
                <a:tab pos="914400" algn="l"/>
                <a:tab pos="1143000" algn="l"/>
                <a:tab pos="1371600" algn="l"/>
                <a:tab pos="1828800" algn="l"/>
                <a:tab pos="1882775"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Servant’s mission involves bringing justice to the entire world and mercy to the oppressed.</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806450" indent="-447675">
              <a:lnSpc>
                <a:spcPct val="107000"/>
              </a:lnSpc>
              <a:spcAft>
                <a:spcPts val="800"/>
              </a:spcAft>
              <a:buNone/>
              <a:tabLst>
                <a:tab pos="228600" algn="l"/>
                <a:tab pos="457200" algn="l"/>
                <a:tab pos="685800" algn="l"/>
                <a:tab pos="914400" algn="l"/>
                <a:tab pos="1143000" algn="l"/>
                <a:tab pos="1371600" algn="l"/>
                <a:tab pos="1828800" algn="l"/>
                <a:tab pos="1882775"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Servant is endowed with the Spirit and the word.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7000"/>
              </a:lnSpc>
              <a:spcAft>
                <a:spcPts val="600"/>
              </a:spcAft>
              <a:buNone/>
              <a:tabLst>
                <a:tab pos="447675"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6583847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63388" y="903767"/>
            <a:ext cx="11125200" cy="5703222"/>
          </a:xfrm>
        </p:spPr>
        <p:txBody>
          <a:bodyPr>
            <a:normAutofit lnSpcReduction="10000"/>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Isaiah 49:1–7 (autobiographical in form)</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717550" indent="0" algn="l" rtl="0">
              <a:lnSpc>
                <a:spcPct val="110000"/>
              </a:lnSpc>
              <a:spcBef>
                <a:spcPts val="0"/>
              </a:spcBef>
              <a:spcAft>
                <a:spcPts val="600"/>
              </a:spcAft>
              <a:buNone/>
            </a:pPr>
            <a:r>
              <a:rPr lang="en-US" sz="3200" b="1" baseline="30000" dirty="0">
                <a:solidFill>
                  <a:srgbClr val="FFFFCC"/>
                </a:solidFill>
                <a:effectLst/>
                <a:ea typeface="MS Gothic" panose="020B0609070205080204" pitchFamily="49" charset="-128"/>
                <a:cs typeface="Calibri" panose="020F0502020204030204" pitchFamily="34" charset="0"/>
              </a:rPr>
              <a:t>1</a:t>
            </a:r>
            <a:r>
              <a:rPr lang="en-US" sz="3200" b="1" baseline="30000" dirty="0">
                <a:solidFill>
                  <a:srgbClr val="FFFFCC"/>
                </a:solidFill>
                <a:ea typeface="MS Gothic" panose="020B0609070205080204" pitchFamily="49" charset="-128"/>
                <a:cs typeface="Calibri" panose="020F0502020204030204" pitchFamily="34" charset="0"/>
              </a:rPr>
              <a:t> </a:t>
            </a:r>
            <a:r>
              <a:rPr lang="en-US" sz="3200" b="1" i="0" u="none" strike="noStrike" baseline="0" dirty="0">
                <a:solidFill>
                  <a:srgbClr val="FFFFCC"/>
                </a:solidFill>
                <a:cs typeface="SBL BibLit" panose="02000000000000000000" pitchFamily="2" charset="-79"/>
              </a:rPr>
              <a:t>Listen to me, all you in distant lands! </a:t>
            </a:r>
          </a:p>
          <a:p>
            <a:pPr marL="717550" indent="0" algn="l" rtl="0">
              <a:lnSpc>
                <a:spcPct val="110000"/>
              </a:lnSpc>
              <a:spcBef>
                <a:spcPts val="0"/>
              </a:spcBef>
              <a:spcAft>
                <a:spcPts val="600"/>
              </a:spcAft>
              <a:buNone/>
            </a:pPr>
            <a:r>
              <a:rPr lang="en-US" sz="3200" b="1" i="0" u="none" strike="noStrike" baseline="0" dirty="0">
                <a:solidFill>
                  <a:srgbClr val="FFFFCC"/>
                </a:solidFill>
                <a:cs typeface="SBL BibLit" panose="02000000000000000000" pitchFamily="2" charset="-79"/>
              </a:rPr>
              <a:t>Pay attention, you who are far away! </a:t>
            </a:r>
          </a:p>
          <a:p>
            <a:pPr marL="717550" indent="0" algn="l" rtl="0">
              <a:lnSpc>
                <a:spcPct val="110000"/>
              </a:lnSpc>
              <a:spcBef>
                <a:spcPts val="0"/>
              </a:spcBef>
              <a:spcAft>
                <a:spcPts val="600"/>
              </a:spcAft>
              <a:buNone/>
            </a:pPr>
            <a:r>
              <a:rPr lang="en-US" sz="3200" b="1" i="0" u="none" strike="noStrike" baseline="0" dirty="0">
                <a:solidFill>
                  <a:srgbClr val="FFFFCC"/>
                </a:solidFill>
                <a:cs typeface="SBL BibLit" panose="02000000000000000000" pitchFamily="2" charset="-79"/>
              </a:rPr>
              <a:t>YHWH called me before my birth; </a:t>
            </a:r>
          </a:p>
          <a:p>
            <a:pPr marL="717550" indent="0" algn="l" rtl="0">
              <a:lnSpc>
                <a:spcPct val="110000"/>
              </a:lnSpc>
              <a:spcBef>
                <a:spcPts val="0"/>
              </a:spcBef>
              <a:spcAft>
                <a:spcPts val="600"/>
              </a:spcAft>
              <a:buNone/>
            </a:pPr>
            <a:r>
              <a:rPr lang="en-US" sz="3200" b="1" i="0" u="none" strike="noStrike" baseline="0" dirty="0">
                <a:solidFill>
                  <a:srgbClr val="FFFFCC"/>
                </a:solidFill>
                <a:cs typeface="SBL BibLit" panose="02000000000000000000" pitchFamily="2" charset="-79"/>
              </a:rPr>
              <a:t>from within the womb he called me by name.</a:t>
            </a:r>
          </a:p>
          <a:p>
            <a:pPr marL="717550" indent="0" algn="l" rtl="0">
              <a:lnSpc>
                <a:spcPct val="110000"/>
              </a:lnSpc>
              <a:spcBef>
                <a:spcPts val="0"/>
              </a:spcBef>
              <a:spcAft>
                <a:spcPts val="600"/>
              </a:spcAft>
              <a:buNone/>
            </a:pPr>
            <a:r>
              <a:rPr lang="en-US" sz="3200" b="1" i="0" u="none" strike="noStrike" baseline="30000" dirty="0">
                <a:solidFill>
                  <a:srgbClr val="FFFFCC"/>
                </a:solidFill>
                <a:cs typeface="SBL BibLit" panose="02000000000000000000" pitchFamily="2" charset="-79"/>
              </a:rPr>
              <a:t>2</a:t>
            </a:r>
            <a:r>
              <a:rPr lang="en-US" sz="3200" b="1" i="0" u="none" strike="noStrike" baseline="0" dirty="0">
                <a:solidFill>
                  <a:srgbClr val="FFFFCC"/>
                </a:solidFill>
                <a:cs typeface="SBL BibLit" panose="02000000000000000000" pitchFamily="2" charset="-79"/>
              </a:rPr>
              <a:t> He made my words of judgment as sharp as a sword. </a:t>
            </a:r>
          </a:p>
          <a:p>
            <a:pPr marL="717550" indent="0" algn="l" rtl="0">
              <a:lnSpc>
                <a:spcPct val="110000"/>
              </a:lnSpc>
              <a:spcBef>
                <a:spcPts val="0"/>
              </a:spcBef>
              <a:spcAft>
                <a:spcPts val="600"/>
              </a:spcAft>
              <a:buNone/>
            </a:pPr>
            <a:r>
              <a:rPr lang="en-US" sz="3200" b="1" i="0" u="none" strike="noStrike" baseline="0" dirty="0">
                <a:solidFill>
                  <a:srgbClr val="FFFFCC"/>
                </a:solidFill>
                <a:cs typeface="SBL BibLit" panose="02000000000000000000" pitchFamily="2" charset="-79"/>
              </a:rPr>
              <a:t>He has hidden me in the shadow of his hand. </a:t>
            </a:r>
          </a:p>
          <a:p>
            <a:pPr marL="717550" indent="0" algn="l" rtl="0">
              <a:lnSpc>
                <a:spcPct val="110000"/>
              </a:lnSpc>
              <a:spcBef>
                <a:spcPts val="0"/>
              </a:spcBef>
              <a:spcAft>
                <a:spcPts val="600"/>
              </a:spcAft>
              <a:buNone/>
            </a:pPr>
            <a:r>
              <a:rPr lang="en-US" sz="3200" b="1" i="0" u="none" strike="noStrike" baseline="0" dirty="0">
                <a:solidFill>
                  <a:srgbClr val="FFFFCC"/>
                </a:solidFill>
                <a:cs typeface="SBL BibLit" panose="02000000000000000000" pitchFamily="2" charset="-79"/>
              </a:rPr>
              <a:t>I am like a sharp arrow in his quiver.</a:t>
            </a:r>
          </a:p>
          <a:p>
            <a:pPr marL="717550" indent="0" algn="l" rtl="0">
              <a:lnSpc>
                <a:spcPct val="110000"/>
              </a:lnSpc>
              <a:spcBef>
                <a:spcPts val="0"/>
              </a:spcBef>
              <a:spcAft>
                <a:spcPts val="600"/>
              </a:spcAft>
              <a:buNone/>
            </a:pPr>
            <a:r>
              <a:rPr lang="en-US" sz="3200" b="1" i="0" u="none" strike="noStrike" baseline="0" dirty="0">
                <a:solidFill>
                  <a:srgbClr val="FFFFCC"/>
                </a:solidFill>
                <a:cs typeface="SBL BibLit" panose="02000000000000000000" pitchFamily="2" charset="-79"/>
              </a:rPr>
              <a:t> </a:t>
            </a:r>
            <a:r>
              <a:rPr lang="en-US" sz="3200" b="1" i="0" u="none" strike="noStrike" baseline="30000" dirty="0">
                <a:solidFill>
                  <a:srgbClr val="FFFFCC"/>
                </a:solidFill>
                <a:cs typeface="SBL BibLit" panose="02000000000000000000" pitchFamily="2" charset="-79"/>
              </a:rPr>
              <a:t>3</a:t>
            </a:r>
            <a:r>
              <a:rPr lang="en-US" sz="3200" b="1" i="0" u="none" strike="noStrike" baseline="0" dirty="0">
                <a:solidFill>
                  <a:srgbClr val="FFFFCC"/>
                </a:solidFill>
                <a:cs typeface="SBL BibLit" panose="02000000000000000000" pitchFamily="2" charset="-79"/>
              </a:rPr>
              <a:t> He said to me, "You are my servant, </a:t>
            </a:r>
          </a:p>
          <a:p>
            <a:pPr marL="717550" indent="0" algn="l" rtl="0">
              <a:lnSpc>
                <a:spcPct val="110000"/>
              </a:lnSpc>
              <a:spcBef>
                <a:spcPts val="0"/>
              </a:spcBef>
              <a:spcAft>
                <a:spcPts val="600"/>
              </a:spcAft>
              <a:buNone/>
            </a:pPr>
            <a:r>
              <a:rPr lang="en-US" sz="3200" b="1" i="0" u="none" strike="noStrike" baseline="0" dirty="0">
                <a:solidFill>
                  <a:srgbClr val="FFFFCC"/>
                </a:solidFill>
                <a:cs typeface="SBL BibLit" panose="02000000000000000000" pitchFamily="2" charset="-79"/>
              </a:rPr>
              <a:t>Israel, and you will bring me glory."</a:t>
            </a:r>
          </a:p>
        </p:txBody>
      </p:sp>
    </p:spTree>
    <p:extLst>
      <p:ext uri="{BB962C8B-B14F-4D97-AF65-F5344CB8AC3E}">
        <p14:creationId xmlns:p14="http://schemas.microsoft.com/office/powerpoint/2010/main" val="355844900"/>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63388" y="914399"/>
            <a:ext cx="11125200" cy="5692589"/>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i="0" u="none" strike="noStrike" baseline="30000" dirty="0">
                <a:solidFill>
                  <a:srgbClr val="FFFFCC"/>
                </a:solidFill>
                <a:cs typeface="SBL BibLit" panose="02000000000000000000" pitchFamily="2" charset="-79"/>
              </a:rPr>
              <a:t>4</a:t>
            </a:r>
            <a:r>
              <a:rPr lang="en-US" sz="3200" b="1" i="0" u="none" strike="noStrike" baseline="0" dirty="0">
                <a:solidFill>
                  <a:srgbClr val="FFFFCC"/>
                </a:solidFill>
                <a:cs typeface="SBL BibLit" panose="02000000000000000000" pitchFamily="2" charset="-79"/>
              </a:rPr>
              <a:t> I replied, "But my work seems so useless!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i="0" u="none" strike="noStrike" baseline="0" dirty="0">
                <a:solidFill>
                  <a:srgbClr val="FFFFCC"/>
                </a:solidFill>
                <a:cs typeface="SBL BibLit" panose="02000000000000000000" pitchFamily="2" charset="-79"/>
              </a:rPr>
              <a:t>I have spent my strength for nothing and to no purpose.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i="0" u="none" strike="noStrike" baseline="0" dirty="0">
                <a:solidFill>
                  <a:srgbClr val="FFFFCC"/>
                </a:solidFill>
                <a:cs typeface="SBL BibLit" panose="02000000000000000000" pitchFamily="2" charset="-79"/>
              </a:rPr>
              <a:t>Yet I leave it all in YHWH’s hand;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i="0" u="none" strike="noStrike" baseline="0" dirty="0">
                <a:solidFill>
                  <a:srgbClr val="FFFFCC"/>
                </a:solidFill>
                <a:cs typeface="SBL BibLit" panose="02000000000000000000" pitchFamily="2" charset="-79"/>
              </a:rPr>
              <a:t>I will trust God for my reward."</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 </a:t>
            </a:r>
            <a:r>
              <a:rPr lang="en-US" sz="3200" b="1" i="0" u="none" strike="noStrike" baseline="30000" dirty="0">
                <a:solidFill>
                  <a:srgbClr val="FFFFCC"/>
                </a:solidFill>
                <a:cs typeface="SBL BibLit" panose="02000000000000000000" pitchFamily="2" charset="-79"/>
              </a:rPr>
              <a:t>5</a:t>
            </a:r>
            <a:r>
              <a:rPr lang="en-US" sz="3200" b="1" i="0" u="none" strike="noStrike" baseline="0" dirty="0">
                <a:solidFill>
                  <a:srgbClr val="FFFFCC"/>
                </a:solidFill>
                <a:cs typeface="SBL BibLit" panose="02000000000000000000" pitchFamily="2" charset="-79"/>
              </a:rPr>
              <a:t> And now YHWH speaks –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the one who formed me in my mother's womb to be his servant,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who commissioned me to bring Israel back to him.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YHWH has honored me,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and my God has given me strength.</a:t>
            </a:r>
            <a:endParaRPr lang="en-US" sz="32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71794023"/>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63388" y="956931"/>
            <a:ext cx="11125200" cy="5650058"/>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i="0" u="none" strike="noStrike" baseline="30000" dirty="0">
                <a:solidFill>
                  <a:srgbClr val="FFFFCC"/>
                </a:solidFill>
                <a:cs typeface="SBL BibLit" panose="02000000000000000000" pitchFamily="2" charset="-79"/>
              </a:rPr>
              <a:t>6</a:t>
            </a:r>
            <a:r>
              <a:rPr lang="en-US" sz="3200" b="1" i="0" u="none" strike="noStrike" baseline="0" dirty="0">
                <a:solidFill>
                  <a:srgbClr val="FFFFCC"/>
                </a:solidFill>
                <a:cs typeface="SBL BibLit" panose="02000000000000000000" pitchFamily="2" charset="-79"/>
              </a:rPr>
              <a:t> He says,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"You will do more than restore the people of Israel to me.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I will make you a light to the Gentiles,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and you will bring my salvation to the ends of the earth."</a:t>
            </a:r>
          </a:p>
          <a:p>
            <a:pPr marL="0" indent="0" algn="l" rtl="0">
              <a:lnSpc>
                <a:spcPct val="100000"/>
              </a:lnSpc>
              <a:spcBef>
                <a:spcPts val="0"/>
              </a:spcBef>
              <a:spcAft>
                <a:spcPts val="600"/>
              </a:spcAft>
              <a:buNone/>
            </a:pPr>
            <a:r>
              <a:rPr lang="en-US" sz="3200" b="1" i="0" u="none" strike="noStrike" baseline="30000" dirty="0">
                <a:solidFill>
                  <a:srgbClr val="FFFFCC"/>
                </a:solidFill>
                <a:cs typeface="SBL BibLit" panose="02000000000000000000" pitchFamily="2" charset="-79"/>
              </a:rPr>
              <a:t>7</a:t>
            </a:r>
            <a:r>
              <a:rPr lang="en-US" sz="3200" b="1" i="0" u="none" strike="noStrike" baseline="0" dirty="0">
                <a:solidFill>
                  <a:srgbClr val="FFFFCC"/>
                </a:solidFill>
                <a:cs typeface="SBL BibLit" panose="02000000000000000000" pitchFamily="2" charset="-79"/>
              </a:rPr>
              <a:t> YHWH, the Redeemer and Holy One of Israel,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says to the one who is despised and rejected by the nations,</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 to the one who is the servant of rulers: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"Kings will stand at attention when you pass by.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Princes will also bow low because of YHWH, the faithful one, </a:t>
            </a:r>
          </a:p>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the Holy One of Israel, who has chosen you."</a:t>
            </a:r>
            <a:r>
              <a:rPr lang="en-US" sz="3200" b="1" i="0" u="none" strike="noStrike" baseline="0" dirty="0">
                <a:solidFill>
                  <a:srgbClr val="FFFFCC"/>
                </a:solidFill>
              </a:rPr>
              <a:t> </a:t>
            </a:r>
            <a:r>
              <a:rPr lang="en-US" sz="3200" b="1" i="0" u="none" strike="noStrike" baseline="0" dirty="0">
                <a:solidFill>
                  <a:srgbClr val="FFFFCC"/>
                </a:solidFill>
                <a:cs typeface="SBL BibLit" panose="02000000000000000000" pitchFamily="2" charset="-79"/>
              </a:rPr>
              <a:t>(Isa 49:1–7 NLT)</a:t>
            </a:r>
            <a:endParaRPr lang="en-US" sz="32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7845452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63388" y="1031357"/>
            <a:ext cx="11125200" cy="5575631"/>
          </a:xfrm>
        </p:spPr>
        <p:txBody>
          <a:bodyPr>
            <a:norm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Su</a:t>
            </a: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mmary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255713" indent="-1255713">
              <a:lnSpc>
                <a:spcPct val="107000"/>
              </a:lnSpc>
              <a:spcAft>
                <a:spcPts val="800"/>
              </a:spcAft>
              <a:buNone/>
              <a:tabLst>
                <a:tab pos="228600" algn="l"/>
                <a:tab pos="457200" algn="l"/>
                <a:tab pos="685800" algn="l"/>
                <a:tab pos="914400" algn="l"/>
                <a:tab pos="1255713"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Servant’s mission and destiny are predetermined by God.</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255713" indent="-1255713">
              <a:lnSpc>
                <a:spcPct val="107000"/>
              </a:lnSpc>
              <a:spcAft>
                <a:spcPts val="800"/>
              </a:spcAft>
              <a:buNone/>
              <a:tabLst>
                <a:tab pos="228600" algn="l"/>
                <a:tab pos="457200" algn="l"/>
                <a:tab pos="685800" algn="l"/>
                <a:tab pos="914400" algn="l"/>
                <a:tab pos="1255713"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Servant’s mission is pointed and cutting.</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255713" indent="-1255713">
              <a:lnSpc>
                <a:spcPct val="107000"/>
              </a:lnSpc>
              <a:spcAft>
                <a:spcPts val="800"/>
              </a:spcAft>
              <a:buNone/>
              <a:tabLst>
                <a:tab pos="228600" algn="l"/>
                <a:tab pos="457200" algn="l"/>
                <a:tab pos="685800" algn="l"/>
                <a:tab pos="914400" algn="l"/>
                <a:tab pos="1255713"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Servant’s mission will be difficult and painful.</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255713" indent="-1255713">
              <a:lnSpc>
                <a:spcPct val="107000"/>
              </a:lnSpc>
              <a:spcAft>
                <a:spcPts val="800"/>
              </a:spcAft>
              <a:buNone/>
              <a:tabLst>
                <a:tab pos="228600" algn="l"/>
                <a:tab pos="457200" algn="l"/>
                <a:tab pos="685800" algn="l"/>
                <a:tab pos="914400" algn="l"/>
                <a:tab pos="1255713"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Servant is endowed with the word of YHWH.</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255713" indent="-1255713">
              <a:lnSpc>
                <a:spcPct val="107000"/>
              </a:lnSpc>
              <a:spcAft>
                <a:spcPts val="800"/>
              </a:spcAft>
              <a:buNone/>
              <a:tabLst>
                <a:tab pos="228600" algn="l"/>
                <a:tab pos="457200" algn="l"/>
                <a:tab pos="685800" algn="l"/>
                <a:tab pos="914400" algn="l"/>
                <a:tab pos="1255713"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Servant’s mission involves salvation for Israel and light for the nations.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8900" indent="0">
              <a:lnSpc>
                <a:spcPct val="107000"/>
              </a:lnSpc>
              <a:spcAft>
                <a:spcPts val="600"/>
              </a:spcAft>
              <a:buNone/>
              <a:tabLst>
                <a:tab pos="179388"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82873347"/>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533400" y="574158"/>
            <a:ext cx="11125200" cy="5405509"/>
          </a:xfrm>
        </p:spPr>
        <p:txBody>
          <a:bodyPr>
            <a:noAutofit/>
          </a:bodyPr>
          <a:lstStyle/>
          <a:p>
            <a:pPr marL="514350" indent="-514350">
              <a:lnSpc>
                <a:spcPct val="100000"/>
              </a:lnSpc>
              <a:spcBef>
                <a:spcPts val="0"/>
              </a:spcBef>
              <a:spcAft>
                <a:spcPts val="600"/>
              </a:spcAft>
              <a:buAutoNum type="alphaLcParenBoth" startAt="3"/>
              <a:tabLst>
                <a:tab pos="228600" algn="l"/>
                <a:tab pos="685800" algn="l"/>
                <a:tab pos="71755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	Isaiah 50:4–9 (autobiographical)</a:t>
            </a:r>
            <a:endParaRPr lang="en-US" sz="3200" b="1" dirty="0">
              <a:solidFill>
                <a:srgbClr val="FFFFCC"/>
              </a:solidFill>
              <a:ea typeface="Calibri" panose="020F0502020204030204" pitchFamily="34" charset="0"/>
              <a:cs typeface="Arial" panose="020B0604020202020204" pitchFamily="34" charset="0"/>
            </a:endParaRPr>
          </a:p>
          <a:p>
            <a:pPr marL="717550" indent="0" algn="l" rtl="0">
              <a:lnSpc>
                <a:spcPct val="100000"/>
              </a:lnSpc>
              <a:spcBef>
                <a:spcPts val="0"/>
              </a:spcBef>
              <a:spcAft>
                <a:spcPts val="600"/>
              </a:spcAft>
              <a:buNone/>
            </a:pPr>
            <a:r>
              <a:rPr lang="en-US" sz="3200" b="1" i="0" u="none" strike="noStrike" baseline="30000" dirty="0">
                <a:solidFill>
                  <a:srgbClr val="FFFFCC"/>
                </a:solidFill>
                <a:cs typeface="SBL BibLit" panose="02000000000000000000" pitchFamily="2" charset="-79"/>
              </a:rPr>
              <a:t>4</a:t>
            </a:r>
            <a:r>
              <a:rPr lang="en-US" sz="3200" b="1" i="0" u="none" strike="noStrike" baseline="0" dirty="0">
                <a:solidFill>
                  <a:srgbClr val="FFFFCC"/>
                </a:solidFill>
                <a:cs typeface="SBL BibLit" panose="02000000000000000000" pitchFamily="2" charset="-79"/>
              </a:rPr>
              <a:t> Adonai YHWH has given me his words of wisdom, </a:t>
            </a:r>
          </a:p>
          <a:p>
            <a:pPr marL="71755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so that I know how to comfort the weary. </a:t>
            </a:r>
          </a:p>
          <a:p>
            <a:pPr marL="71755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Morning by morning he wakens me </a:t>
            </a:r>
          </a:p>
          <a:p>
            <a:pPr marL="71755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and opens my understanding to his will.</a:t>
            </a:r>
          </a:p>
          <a:p>
            <a:pPr marL="717550" indent="0" algn="l" rtl="0">
              <a:lnSpc>
                <a:spcPct val="100000"/>
              </a:lnSpc>
              <a:spcBef>
                <a:spcPts val="0"/>
              </a:spcBef>
              <a:spcAft>
                <a:spcPts val="600"/>
              </a:spcAft>
              <a:buNone/>
            </a:pPr>
            <a:r>
              <a:rPr lang="en-US" sz="3200" b="1" i="0" u="none" strike="noStrike" baseline="30000" dirty="0">
                <a:solidFill>
                  <a:srgbClr val="FFFFCC"/>
                </a:solidFill>
                <a:cs typeface="SBL BibLit" panose="02000000000000000000" pitchFamily="2" charset="-79"/>
              </a:rPr>
              <a:t>5</a:t>
            </a:r>
            <a:r>
              <a:rPr lang="en-US" sz="3200" b="1" i="0" u="none" strike="noStrike" baseline="0" dirty="0">
                <a:solidFill>
                  <a:srgbClr val="FFFFCC"/>
                </a:solidFill>
                <a:cs typeface="SBL BibLit" panose="02000000000000000000" pitchFamily="2" charset="-79"/>
              </a:rPr>
              <a:t> Adonai YHWH has spoken to me, </a:t>
            </a:r>
          </a:p>
          <a:p>
            <a:pPr marL="71755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and I have listened. </a:t>
            </a:r>
          </a:p>
          <a:p>
            <a:pPr marL="71755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I have not rebelled or turned away.</a:t>
            </a:r>
          </a:p>
          <a:p>
            <a:pPr marL="717550" indent="0" algn="l" rtl="0">
              <a:lnSpc>
                <a:spcPct val="100000"/>
              </a:lnSpc>
              <a:spcBef>
                <a:spcPts val="0"/>
              </a:spcBef>
              <a:spcAft>
                <a:spcPts val="600"/>
              </a:spcAft>
              <a:buNone/>
            </a:pPr>
            <a:r>
              <a:rPr lang="en-US" sz="3200" b="1" i="0" u="none" strike="noStrike" baseline="30000" dirty="0">
                <a:solidFill>
                  <a:srgbClr val="FFFFCC"/>
                </a:solidFill>
                <a:cs typeface="SBL BibLit" panose="02000000000000000000" pitchFamily="2" charset="-79"/>
              </a:rPr>
              <a:t>6</a:t>
            </a:r>
            <a:r>
              <a:rPr lang="en-US" sz="3200" b="1" i="0" u="none" strike="noStrike" baseline="0" dirty="0">
                <a:solidFill>
                  <a:srgbClr val="FFFFCC"/>
                </a:solidFill>
                <a:cs typeface="SBL BibLit" panose="02000000000000000000" pitchFamily="2" charset="-79"/>
              </a:rPr>
              <a:t> I offered my back to those who beat me </a:t>
            </a:r>
          </a:p>
          <a:p>
            <a:pPr marL="71755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and my cheeks to those who pulled out my beard. </a:t>
            </a:r>
          </a:p>
          <a:p>
            <a:pPr marL="71755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I did not hide my face from mockery and spitting.</a:t>
            </a:r>
            <a:endParaRPr lang="en-US" sz="32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74029951"/>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63388" y="712381"/>
            <a:ext cx="11125200" cy="5539563"/>
          </a:xfrm>
        </p:spPr>
        <p:txBody>
          <a:bodyPr>
            <a:noAutofit/>
          </a:bodyPr>
          <a:lstStyle/>
          <a:p>
            <a:pPr marL="0" indent="0" algn="l" rtl="0">
              <a:lnSpc>
                <a:spcPct val="100000"/>
              </a:lnSpc>
              <a:spcBef>
                <a:spcPts val="0"/>
              </a:spcBef>
              <a:spcAft>
                <a:spcPts val="600"/>
              </a:spcAft>
              <a:buNone/>
            </a:pPr>
            <a:r>
              <a:rPr lang="en-US" b="1" i="0" u="none" strike="noStrike" baseline="30000" dirty="0">
                <a:solidFill>
                  <a:srgbClr val="FFFFCC"/>
                </a:solidFill>
                <a:cs typeface="SBL BibLit" panose="02000000000000000000" pitchFamily="2" charset="-79"/>
              </a:rPr>
              <a:t>7</a:t>
            </a:r>
            <a:r>
              <a:rPr lang="en-US" b="1" i="0" u="none" strike="noStrike" baseline="0" dirty="0">
                <a:solidFill>
                  <a:srgbClr val="FFFFCC"/>
                </a:solidFill>
                <a:cs typeface="SBL BibLit" panose="02000000000000000000" pitchFamily="2" charset="-79"/>
              </a:rPr>
              <a:t> Because Adonai YHWH helps me, I will not be disgraced. </a:t>
            </a:r>
          </a:p>
          <a:p>
            <a:pPr marL="0" indent="0" algn="l" rtl="0">
              <a:lnSpc>
                <a:spcPct val="100000"/>
              </a:lnSpc>
              <a:spcBef>
                <a:spcPts val="0"/>
              </a:spcBef>
              <a:spcAft>
                <a:spcPts val="600"/>
              </a:spcAft>
              <a:buNone/>
            </a:pPr>
            <a:r>
              <a:rPr lang="en-US" b="1" i="0" u="none" strike="noStrike" baseline="0" dirty="0">
                <a:solidFill>
                  <a:srgbClr val="FFFFCC"/>
                </a:solidFill>
                <a:cs typeface="SBL BibLit" panose="02000000000000000000" pitchFamily="2" charset="-79"/>
              </a:rPr>
              <a:t>Therefore, I have set my face like a stone, </a:t>
            </a:r>
          </a:p>
          <a:p>
            <a:pPr marL="0" indent="0" algn="l" rtl="0">
              <a:lnSpc>
                <a:spcPct val="100000"/>
              </a:lnSpc>
              <a:spcBef>
                <a:spcPts val="0"/>
              </a:spcBef>
              <a:spcAft>
                <a:spcPts val="600"/>
              </a:spcAft>
              <a:buNone/>
            </a:pPr>
            <a:r>
              <a:rPr lang="en-US" b="1" i="0" u="none" strike="noStrike" baseline="0" dirty="0">
                <a:solidFill>
                  <a:srgbClr val="FFFFCC"/>
                </a:solidFill>
                <a:cs typeface="SBL BibLit" panose="02000000000000000000" pitchFamily="2" charset="-79"/>
              </a:rPr>
              <a:t>determined to do his will. </a:t>
            </a:r>
          </a:p>
          <a:p>
            <a:pPr marL="0" indent="0" algn="l" rtl="0">
              <a:lnSpc>
                <a:spcPct val="100000"/>
              </a:lnSpc>
              <a:spcBef>
                <a:spcPts val="0"/>
              </a:spcBef>
              <a:spcAft>
                <a:spcPts val="600"/>
              </a:spcAft>
              <a:buNone/>
            </a:pPr>
            <a:r>
              <a:rPr lang="en-US" b="1" i="0" u="none" strike="noStrike" baseline="0" dirty="0">
                <a:solidFill>
                  <a:srgbClr val="FFFFCC"/>
                </a:solidFill>
                <a:cs typeface="SBL BibLit" panose="02000000000000000000" pitchFamily="2" charset="-79"/>
              </a:rPr>
              <a:t>And I know that I will not be put to shame.</a:t>
            </a:r>
          </a:p>
          <a:p>
            <a:pPr marL="0" indent="0" algn="l" rtl="0">
              <a:lnSpc>
                <a:spcPct val="100000"/>
              </a:lnSpc>
              <a:spcBef>
                <a:spcPts val="0"/>
              </a:spcBef>
              <a:spcAft>
                <a:spcPts val="600"/>
              </a:spcAft>
              <a:buNone/>
            </a:pPr>
            <a:r>
              <a:rPr lang="en-US" b="1" i="0" u="none" strike="noStrike" baseline="30000" dirty="0">
                <a:solidFill>
                  <a:srgbClr val="FFFFCC"/>
                </a:solidFill>
                <a:cs typeface="SBL BibLit" panose="02000000000000000000" pitchFamily="2" charset="-79"/>
              </a:rPr>
              <a:t>8</a:t>
            </a:r>
            <a:r>
              <a:rPr lang="en-US" b="1" i="0" u="none" strike="noStrike" baseline="0" dirty="0">
                <a:solidFill>
                  <a:srgbClr val="FFFFCC"/>
                </a:solidFill>
                <a:cs typeface="SBL BibLit" panose="02000000000000000000" pitchFamily="2" charset="-79"/>
              </a:rPr>
              <a:t> He who gives me justice is near. </a:t>
            </a:r>
          </a:p>
          <a:p>
            <a:pPr marL="0" indent="0" algn="l" rtl="0">
              <a:lnSpc>
                <a:spcPct val="100000"/>
              </a:lnSpc>
              <a:spcBef>
                <a:spcPts val="0"/>
              </a:spcBef>
              <a:spcAft>
                <a:spcPts val="600"/>
              </a:spcAft>
              <a:buNone/>
            </a:pPr>
            <a:r>
              <a:rPr lang="en-US" b="1" i="0" u="none" strike="noStrike" baseline="0" dirty="0">
                <a:solidFill>
                  <a:srgbClr val="FFFFCC"/>
                </a:solidFill>
                <a:cs typeface="SBL BibLit" panose="02000000000000000000" pitchFamily="2" charset="-79"/>
              </a:rPr>
              <a:t>Who will dare to bring charges against me now? </a:t>
            </a:r>
          </a:p>
          <a:p>
            <a:pPr marL="0" indent="0" algn="l" rtl="0">
              <a:lnSpc>
                <a:spcPct val="100000"/>
              </a:lnSpc>
              <a:spcBef>
                <a:spcPts val="0"/>
              </a:spcBef>
              <a:spcAft>
                <a:spcPts val="600"/>
              </a:spcAft>
              <a:buNone/>
            </a:pPr>
            <a:r>
              <a:rPr lang="en-US" b="1" i="0" u="none" strike="noStrike" baseline="0" dirty="0">
                <a:solidFill>
                  <a:srgbClr val="FFFFCC"/>
                </a:solidFill>
                <a:cs typeface="SBL BibLit" panose="02000000000000000000" pitchFamily="2" charset="-79"/>
              </a:rPr>
              <a:t>Where are my accusers? Let them appear!</a:t>
            </a:r>
          </a:p>
          <a:p>
            <a:pPr marL="0" indent="0" algn="l" rtl="0">
              <a:lnSpc>
                <a:spcPct val="100000"/>
              </a:lnSpc>
              <a:spcBef>
                <a:spcPts val="0"/>
              </a:spcBef>
              <a:spcAft>
                <a:spcPts val="600"/>
              </a:spcAft>
              <a:buNone/>
            </a:pPr>
            <a:r>
              <a:rPr lang="en-US" b="1" i="0" u="none" strike="noStrike" baseline="30000" dirty="0">
                <a:solidFill>
                  <a:srgbClr val="FFFFCC"/>
                </a:solidFill>
                <a:cs typeface="SBL BibLit" panose="02000000000000000000" pitchFamily="2" charset="-79"/>
              </a:rPr>
              <a:t>9</a:t>
            </a:r>
            <a:r>
              <a:rPr lang="en-US" b="1" i="0" u="none" strike="noStrike" baseline="0" dirty="0">
                <a:solidFill>
                  <a:srgbClr val="FFFFCC"/>
                </a:solidFill>
                <a:cs typeface="SBL BibLit" panose="02000000000000000000" pitchFamily="2" charset="-79"/>
              </a:rPr>
              <a:t> See, Adonai YHWH is on my side! </a:t>
            </a:r>
          </a:p>
          <a:p>
            <a:pPr marL="0" indent="0" algn="l" rtl="0">
              <a:lnSpc>
                <a:spcPct val="100000"/>
              </a:lnSpc>
              <a:spcBef>
                <a:spcPts val="0"/>
              </a:spcBef>
              <a:spcAft>
                <a:spcPts val="600"/>
              </a:spcAft>
              <a:buNone/>
            </a:pPr>
            <a:r>
              <a:rPr lang="en-US" b="1" i="0" u="none" strike="noStrike" baseline="0" dirty="0">
                <a:solidFill>
                  <a:srgbClr val="FFFFCC"/>
                </a:solidFill>
                <a:cs typeface="SBL BibLit" panose="02000000000000000000" pitchFamily="2" charset="-79"/>
              </a:rPr>
              <a:t>Who will declare me guilty? </a:t>
            </a:r>
          </a:p>
          <a:p>
            <a:pPr marL="0" indent="0" algn="l" rtl="0">
              <a:lnSpc>
                <a:spcPct val="100000"/>
              </a:lnSpc>
              <a:spcBef>
                <a:spcPts val="0"/>
              </a:spcBef>
              <a:spcAft>
                <a:spcPts val="600"/>
              </a:spcAft>
              <a:buNone/>
            </a:pPr>
            <a:r>
              <a:rPr lang="en-US" b="1" i="0" u="none" strike="noStrike" baseline="0" dirty="0">
                <a:solidFill>
                  <a:srgbClr val="FFFFCC"/>
                </a:solidFill>
                <a:cs typeface="SBL BibLit" panose="02000000000000000000" pitchFamily="2" charset="-79"/>
              </a:rPr>
              <a:t>All my enemies will be destroyed like old clothes </a:t>
            </a:r>
          </a:p>
          <a:p>
            <a:pPr marL="0" indent="0" algn="l" rtl="0">
              <a:lnSpc>
                <a:spcPct val="100000"/>
              </a:lnSpc>
              <a:spcBef>
                <a:spcPts val="0"/>
              </a:spcBef>
              <a:spcAft>
                <a:spcPts val="600"/>
              </a:spcAft>
              <a:buNone/>
            </a:pPr>
            <a:r>
              <a:rPr lang="en-US" b="1" i="0" u="none" strike="noStrike" baseline="0" dirty="0">
                <a:solidFill>
                  <a:srgbClr val="FFFFCC"/>
                </a:solidFill>
                <a:cs typeface="SBL BibLit" panose="02000000000000000000" pitchFamily="2" charset="-79"/>
              </a:rPr>
              <a:t>that have been eaten by moths!</a:t>
            </a:r>
            <a:r>
              <a:rPr lang="en-US" b="1" i="0" u="none" strike="noStrike" baseline="0" dirty="0">
                <a:solidFill>
                  <a:srgbClr val="FFFFCC"/>
                </a:solidFill>
              </a:rPr>
              <a:t> </a:t>
            </a:r>
            <a:r>
              <a:rPr lang="en-US" b="1" i="0" u="none" strike="noStrike" baseline="0" dirty="0">
                <a:solidFill>
                  <a:srgbClr val="FFFFCC"/>
                </a:solidFill>
                <a:cs typeface="SBL BibLit" panose="02000000000000000000" pitchFamily="2" charset="-79"/>
              </a:rPr>
              <a:t>(Isa 50:4–9 NLT)</a:t>
            </a:r>
            <a:endParaRPr lang="en-US"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19868751"/>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663388" y="754912"/>
            <a:ext cx="11125200" cy="5852076"/>
          </a:xfrm>
        </p:spPr>
        <p:txBody>
          <a:bodyPr>
            <a:normAutofit fontScale="92500" lnSpcReduction="20000"/>
          </a:bodyPr>
          <a:lstStyle/>
          <a:p>
            <a:pPr marL="0" indent="0">
              <a:lnSpc>
                <a:spcPct val="107000"/>
              </a:lnSpc>
              <a:spcAft>
                <a:spcPts val="600"/>
              </a:spcAft>
              <a:buNone/>
              <a:tabLst>
                <a:tab pos="228600" algn="l"/>
                <a:tab pos="685800" algn="l"/>
                <a:tab pos="717550" algn="l"/>
                <a:tab pos="1143000" algn="l"/>
                <a:tab pos="1255713"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Summary</a:t>
            </a:r>
          </a:p>
          <a:p>
            <a:pPr marL="0" indent="0">
              <a:lnSpc>
                <a:spcPct val="107000"/>
              </a:lnSpc>
              <a:spcAft>
                <a:spcPts val="600"/>
              </a:spcAft>
              <a:buNone/>
              <a:tabLst>
                <a:tab pos="228600" algn="l"/>
                <a:tab pos="685800" algn="l"/>
                <a:tab pos="717550" algn="l"/>
                <a:tab pos="1143000" algn="l"/>
                <a:tab pos="1255713" algn="l"/>
                <a:tab pos="1371600" algn="l"/>
                <a:tab pos="1600200" algn="l"/>
                <a:tab pos="1828800" algn="l"/>
              </a:tabLst>
            </a:pPr>
            <a:r>
              <a:rPr lang="en-US" sz="3200" b="1" dirty="0">
                <a:solidFill>
                  <a:srgbClr val="FFFFCC"/>
                </a:solidFill>
                <a:effectLst/>
                <a:ea typeface="MS Mincho" panose="02020609040205080304" pitchFamily="49" charset="-128"/>
              </a:rPr>
              <a:t>This is a melancholy soliloquy in first person emphasizing the total submission of the Servant to the will of God. One gets the feeling that the cross looms ever nearer on the horizon. But he offers himself to his enemies, confident in the LORD’s strengthening presence.</a:t>
            </a:r>
            <a:endParaRPr lang="en-US" sz="3200" b="1" dirty="0">
              <a:solidFill>
                <a:srgbClr val="FFFFCC"/>
              </a:solidFill>
              <a:effectLst/>
              <a:ea typeface="Times New Roman" panose="02020603050405020304" pitchFamily="18" charset="0"/>
            </a:endParaRPr>
          </a:p>
          <a:p>
            <a:pPr marL="0" indent="0">
              <a:lnSpc>
                <a:spcPct val="107000"/>
              </a:lnSpc>
              <a:spcAft>
                <a:spcPts val="600"/>
              </a:spcAft>
              <a:buNone/>
              <a:tabLst>
                <a:tab pos="228600" algn="l"/>
                <a:tab pos="685800" algn="l"/>
                <a:tab pos="717550" algn="l"/>
                <a:tab pos="1143000" algn="l"/>
                <a:tab pos="1255713"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Servant fulfills his mission in total obedience to God.</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165225" indent="-1165225">
              <a:lnSpc>
                <a:spcPct val="107000"/>
              </a:lnSpc>
              <a:spcAft>
                <a:spcPts val="600"/>
              </a:spcAft>
              <a:buNone/>
              <a:tabLst>
                <a:tab pos="228600" algn="l"/>
                <a:tab pos="685800" algn="l"/>
                <a:tab pos="717550" algn="l"/>
                <a:tab pos="1143000" algn="l"/>
                <a:tab pos="1255713"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Servant submits voluntarily to violence and humiliation at the hands of his enemies.</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165225" indent="-1165225">
              <a:lnSpc>
                <a:spcPct val="107000"/>
              </a:lnSpc>
              <a:spcAft>
                <a:spcPts val="600"/>
              </a:spcAft>
              <a:buNone/>
              <a:tabLst>
                <a:tab pos="228600" algn="l"/>
                <a:tab pos="685800" algn="l"/>
                <a:tab pos="717550" algn="l"/>
                <a:tab pos="1143000" algn="l"/>
                <a:tab pos="1255713"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Servant is assured of success and vindication because of the help of God.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8900" indent="0">
              <a:lnSpc>
                <a:spcPct val="107000"/>
              </a:lnSpc>
              <a:spcAft>
                <a:spcPts val="600"/>
              </a:spcAft>
              <a:buNone/>
              <a:tabLst>
                <a:tab pos="179388"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250116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E3561C-DE93-D6A6-75DF-3D6FD1F9EB95}"/>
              </a:ext>
            </a:extLst>
          </p:cNvPr>
          <p:cNvSpPr>
            <a:spLocks noGrp="1"/>
          </p:cNvSpPr>
          <p:nvPr>
            <p:ph type="title"/>
          </p:nvPr>
        </p:nvSpPr>
        <p:spPr>
          <a:xfrm>
            <a:off x="838200" y="779247"/>
            <a:ext cx="10515600" cy="794372"/>
          </a:xfrm>
        </p:spPr>
        <p:txBody>
          <a:bodyPr>
            <a:normAutofit/>
          </a:bodyPr>
          <a:lstStyle/>
          <a:p>
            <a:r>
              <a:rPr lang="en-US" sz="4000" b="1" dirty="0">
                <a:solidFill>
                  <a:srgbClr val="FFFFCC"/>
                </a:solidFill>
                <a:latin typeface="+mn-lt"/>
              </a:rPr>
              <a:t>A.	</a:t>
            </a:r>
            <a:r>
              <a:rPr lang="en-US" sz="4000" b="1" dirty="0">
                <a:solidFill>
                  <a:srgbClr val="FFFFCC"/>
                </a:solidFill>
                <a:effectLst/>
                <a:latin typeface="+mn-lt"/>
                <a:ea typeface="MS Gothic" panose="020B0609070205080204" pitchFamily="49" charset="-128"/>
                <a:cs typeface="Arial" panose="020B0604020202020204" pitchFamily="34" charset="0"/>
              </a:rPr>
              <a:t>Introduction to Hebrew Prophecy</a:t>
            </a:r>
            <a:endParaRPr lang="en-US" sz="4000" dirty="0">
              <a:solidFill>
                <a:srgbClr val="FFFFCC"/>
              </a:solidFill>
              <a:latin typeface="+mn-lt"/>
            </a:endParaRPr>
          </a:p>
        </p:txBody>
      </p:sp>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697585" y="1573619"/>
            <a:ext cx="10963372" cy="5072278"/>
          </a:xfrm>
        </p:spPr>
        <p:txBody>
          <a:bodyPr>
            <a:normAutofit fontScale="92500" lnSpcReduction="10000"/>
          </a:bodyPr>
          <a:lstStyle/>
          <a:p>
            <a:pPr marL="342900" indent="-342900">
              <a:lnSpc>
                <a:spcPct val="110000"/>
              </a:lnSpc>
              <a:spcBef>
                <a:spcPts val="0"/>
              </a:spcBef>
              <a:spcAft>
                <a:spcPts val="1200"/>
              </a:spcAft>
              <a:buAutoNum type="arabi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Arial" panose="020B0604020202020204" pitchFamily="34" charset="0"/>
              </a:rPr>
              <a:t>	Designations for Prophet</a:t>
            </a:r>
          </a:p>
          <a:p>
            <a:pPr marL="514350" indent="-514350">
              <a:lnSpc>
                <a:spcPct val="107000"/>
              </a:lnSpc>
              <a:spcAft>
                <a:spcPts val="600"/>
              </a:spcAft>
              <a:buAutoNum type="arabicPeriod" startAt="2"/>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The History of the Prophetic Institution in Israel</a:t>
            </a:r>
          </a:p>
          <a:p>
            <a:pPr marL="514350" indent="-514350">
              <a:lnSpc>
                <a:spcPct val="107000"/>
              </a:lnSpc>
              <a:spcAft>
                <a:spcPts val="600"/>
              </a:spcAft>
              <a:buAutoNum type="arabicPeriod" startAt="2"/>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The Nature of Prophetic Ministry</a:t>
            </a:r>
            <a:endParaRPr lang="en-US" sz="3200" b="1" dirty="0">
              <a:solidFill>
                <a:srgbClr val="FFFFCC"/>
              </a:solidFill>
              <a:effectLs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Many people are mystified by the way First Testament prophets operated. But the mystery may be removed somewhat if we recognize that the prophetic role was based upon the model of the official messenger in the ancient royal court. Prophetic speech was the speech of a divinely authorized and commissioned messenger. We may note several important elements of their role:</a:t>
            </a:r>
            <a:endParaRPr lang="en-US" sz="3200" b="1" dirty="0">
              <a:solidFill>
                <a:srgbClr val="FFFFCC"/>
              </a:solidFill>
              <a:effectLst/>
              <a:ea typeface="Calibri" panose="020F0502020204030204" pitchFamily="34" charset="0"/>
              <a:cs typeface="Arial" panose="020B0604020202020204" pitchFamily="34" charset="0"/>
            </a:endParaRPr>
          </a:p>
          <a:p>
            <a:pPr marL="514350" indent="-514350">
              <a:lnSpc>
                <a:spcPct val="107000"/>
              </a:lnSpc>
              <a:spcAft>
                <a:spcPts val="600"/>
              </a:spcAft>
              <a:buAutoNum type="arabicPeriod" startAt="2"/>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1880271"/>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546847" y="680484"/>
            <a:ext cx="11241741" cy="5926504"/>
          </a:xfrm>
        </p:spPr>
        <p:txBody>
          <a:bodyPr>
            <a:normAutofit fontScale="92500" lnSpcReduction="20000"/>
          </a:bodyPr>
          <a:lstStyle/>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	52:13–53:12 (biographical)</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500"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See, My Servant: The Messiah’s Exaltation </a:t>
            </a: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(32:13–15)</a:t>
            </a:r>
          </a:p>
          <a:p>
            <a:pPr marL="88900" indent="0">
              <a:lnSpc>
                <a:spcPct val="120000"/>
              </a:lnSpc>
              <a:spcBef>
                <a:spcPts val="0"/>
              </a:spcBef>
              <a:spcAft>
                <a:spcPts val="600"/>
              </a:spcAft>
              <a:buNone/>
              <a:tabLst>
                <a:tab pos="179388" algn="l"/>
                <a:tab pos="457200" algn="l"/>
                <a:tab pos="685800" algn="l"/>
                <a:tab pos="914400" algn="l"/>
                <a:tab pos="1143000" algn="l"/>
                <a:tab pos="1371600" algn="l"/>
                <a:tab pos="1600200" algn="l"/>
                <a:tab pos="1828800" algn="l"/>
              </a:tabLst>
            </a:pPr>
            <a:r>
              <a:rPr lang="en-US" sz="3200" b="1" baseline="30000" dirty="0">
                <a:solidFill>
                  <a:srgbClr val="FFFFCC"/>
                </a:solidFill>
                <a:effectLst/>
                <a:ea typeface="Calibri" panose="020F0502020204030204" pitchFamily="34" charset="0"/>
                <a:cs typeface="Arial" panose="020B0604020202020204" pitchFamily="34" charset="0"/>
              </a:rPr>
              <a:t>13</a:t>
            </a:r>
            <a:r>
              <a:rPr lang="en-US" sz="3200" b="1" dirty="0">
                <a:solidFill>
                  <a:srgbClr val="FFFFCC"/>
                </a:solidFill>
                <a:effectLst/>
                <a:ea typeface="Calibri" panose="020F0502020204030204" pitchFamily="34" charset="0"/>
                <a:cs typeface="Arial" panose="020B0604020202020204" pitchFamily="34" charset="0"/>
              </a:rPr>
              <a:t> See, my servant will prosper; he will be highly exalted. </a:t>
            </a:r>
          </a:p>
          <a:p>
            <a:pPr marL="88900" indent="0">
              <a:lnSpc>
                <a:spcPct val="120000"/>
              </a:lnSpc>
              <a:spcBef>
                <a:spcPts val="0"/>
              </a:spcBef>
              <a:spcAft>
                <a:spcPts val="600"/>
              </a:spcAft>
              <a:buNone/>
              <a:tabLst>
                <a:tab pos="179388" algn="l"/>
                <a:tab pos="457200" algn="l"/>
                <a:tab pos="685800" algn="l"/>
                <a:tab pos="914400" algn="l"/>
                <a:tab pos="1143000" algn="l"/>
                <a:tab pos="1371600" algn="l"/>
                <a:tab pos="1600200" algn="l"/>
                <a:tab pos="1828800" algn="l"/>
              </a:tabLst>
            </a:pPr>
            <a:r>
              <a:rPr lang="en-US" sz="3200" b="1" baseline="30000" dirty="0">
                <a:solidFill>
                  <a:srgbClr val="FFFFCC"/>
                </a:solidFill>
                <a:effectLst/>
                <a:ea typeface="Calibri" panose="020F0502020204030204" pitchFamily="34" charset="0"/>
                <a:cs typeface="Arial" panose="020B0604020202020204" pitchFamily="34" charset="0"/>
              </a:rPr>
              <a:t>14</a:t>
            </a:r>
            <a:r>
              <a:rPr lang="en-US" sz="3200" b="1" dirty="0">
                <a:solidFill>
                  <a:srgbClr val="FFFFCC"/>
                </a:solidFill>
                <a:effectLst/>
                <a:ea typeface="Calibri" panose="020F0502020204030204" pitchFamily="34" charset="0"/>
                <a:cs typeface="Arial" panose="020B0604020202020204" pitchFamily="34" charset="0"/>
              </a:rPr>
              <a:t> But many were amazed when they saw him.</a:t>
            </a:r>
            <a:r>
              <a:rPr lang="en-US" sz="3200" b="1" baseline="30000" dirty="0">
                <a:solidFill>
                  <a:srgbClr val="FFFFCC"/>
                </a:solidFill>
                <a:effectLst/>
                <a:ea typeface="Calibri" panose="020F0502020204030204" pitchFamily="34" charset="0"/>
                <a:cs typeface="Arial" panose="020B0604020202020204" pitchFamily="34" charset="0"/>
              </a:rPr>
              <a:t> </a:t>
            </a:r>
          </a:p>
          <a:p>
            <a:pPr marL="88900" indent="0">
              <a:lnSpc>
                <a:spcPct val="120000"/>
              </a:lnSpc>
              <a:spcBef>
                <a:spcPts val="0"/>
              </a:spcBef>
              <a:spcAft>
                <a:spcPts val="600"/>
              </a:spcAft>
              <a:buNone/>
              <a:tabLst>
                <a:tab pos="179388"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His face was so disfigured he seemed hardly human, </a:t>
            </a:r>
          </a:p>
          <a:p>
            <a:pPr marL="88900" indent="0">
              <a:lnSpc>
                <a:spcPct val="120000"/>
              </a:lnSpc>
              <a:spcBef>
                <a:spcPts val="0"/>
              </a:spcBef>
              <a:spcAft>
                <a:spcPts val="600"/>
              </a:spcAft>
              <a:buNone/>
              <a:tabLst>
                <a:tab pos="179388"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and from his appearance, one would scarcely know he was a man. </a:t>
            </a:r>
          </a:p>
          <a:p>
            <a:pPr marL="88900" indent="0">
              <a:lnSpc>
                <a:spcPct val="120000"/>
              </a:lnSpc>
              <a:spcBef>
                <a:spcPts val="0"/>
              </a:spcBef>
              <a:spcAft>
                <a:spcPts val="600"/>
              </a:spcAft>
              <a:buNone/>
              <a:tabLst>
                <a:tab pos="179388" algn="l"/>
                <a:tab pos="457200" algn="l"/>
                <a:tab pos="685800" algn="l"/>
                <a:tab pos="914400" algn="l"/>
                <a:tab pos="1143000" algn="l"/>
                <a:tab pos="1371600" algn="l"/>
                <a:tab pos="1600200" algn="l"/>
                <a:tab pos="1828800" algn="l"/>
              </a:tabLst>
            </a:pPr>
            <a:r>
              <a:rPr lang="en-US" sz="3200" b="1" baseline="30000" dirty="0">
                <a:solidFill>
                  <a:srgbClr val="FFFFCC"/>
                </a:solidFill>
                <a:effectLst/>
                <a:ea typeface="Calibri" panose="020F0502020204030204" pitchFamily="34" charset="0"/>
                <a:cs typeface="Arial" panose="020B0604020202020204" pitchFamily="34" charset="0"/>
              </a:rPr>
              <a:t>15</a:t>
            </a:r>
            <a:r>
              <a:rPr lang="en-US" sz="3200" b="1" dirty="0">
                <a:solidFill>
                  <a:srgbClr val="FFFFCC"/>
                </a:solidFill>
                <a:effectLst/>
                <a:ea typeface="Calibri" panose="020F0502020204030204" pitchFamily="34" charset="0"/>
                <a:cs typeface="Arial" panose="020B0604020202020204" pitchFamily="34" charset="0"/>
              </a:rPr>
              <a:t> And he will sprinkle many nations. </a:t>
            </a:r>
          </a:p>
          <a:p>
            <a:pPr marL="88900" indent="0">
              <a:lnSpc>
                <a:spcPct val="120000"/>
              </a:lnSpc>
              <a:spcBef>
                <a:spcPts val="0"/>
              </a:spcBef>
              <a:spcAft>
                <a:spcPts val="600"/>
              </a:spcAft>
              <a:buNone/>
              <a:tabLst>
                <a:tab pos="179388"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Kings will stand speechless in his presence. </a:t>
            </a:r>
          </a:p>
          <a:p>
            <a:pPr marL="88900" indent="0">
              <a:lnSpc>
                <a:spcPct val="120000"/>
              </a:lnSpc>
              <a:spcBef>
                <a:spcPts val="0"/>
              </a:spcBef>
              <a:spcAft>
                <a:spcPts val="600"/>
              </a:spcAft>
              <a:buNone/>
              <a:tabLst>
                <a:tab pos="179388"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For they will see what they had not been told; </a:t>
            </a:r>
          </a:p>
          <a:p>
            <a:pPr marL="88900" indent="0">
              <a:lnSpc>
                <a:spcPct val="120000"/>
              </a:lnSpc>
              <a:spcBef>
                <a:spcPts val="0"/>
              </a:spcBef>
              <a:spcAft>
                <a:spcPts val="600"/>
              </a:spcAft>
              <a:buNone/>
              <a:tabLst>
                <a:tab pos="179388"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they will understand what they had not heard about.</a:t>
            </a:r>
          </a:p>
          <a:p>
            <a:pPr marL="88900" indent="0">
              <a:lnSpc>
                <a:spcPct val="107000"/>
              </a:lnSpc>
              <a:spcAft>
                <a:spcPts val="600"/>
              </a:spcAft>
              <a:buNone/>
              <a:tabLst>
                <a:tab pos="179388"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92873141"/>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475129" y="1116418"/>
            <a:ext cx="11241741" cy="5518298"/>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b="1" u="sng" dirty="0">
                <a:solidFill>
                  <a:srgbClr val="FFFFCC"/>
                </a:solidFill>
                <a:ea typeface="MS Gothic" panose="020B0609070205080204" pitchFamily="49" charset="-128"/>
                <a:cs typeface="Calibri" panose="020F0502020204030204" pitchFamily="34" charset="0"/>
              </a:rPr>
              <a:t>S</a:t>
            </a:r>
            <a:r>
              <a:rPr lang="en-US" b="1" u="sng" dirty="0">
                <a:solidFill>
                  <a:srgbClr val="FFFFCC"/>
                </a:solidFill>
                <a:effectLst/>
                <a:ea typeface="MS Gothic" panose="020B0609070205080204" pitchFamily="49" charset="-128"/>
                <a:cs typeface="Calibri" panose="020F0502020204030204" pitchFamily="34" charset="0"/>
              </a:rPr>
              <a:t>ee, the Man of Sorrows: The Messiah’s Humiliation (</a:t>
            </a:r>
            <a:r>
              <a:rPr lang="en-US" b="1" dirty="0">
                <a:solidFill>
                  <a:srgbClr val="FFFFCC"/>
                </a:solidFill>
                <a:effectLst/>
                <a:ea typeface="MS Gothic" panose="020B0609070205080204" pitchFamily="49" charset="-128"/>
                <a:cs typeface="Calibri" panose="020F0502020204030204" pitchFamily="34" charset="0"/>
              </a:rPr>
              <a:t>53:1–3</a:t>
            </a:r>
            <a:r>
              <a:rPr lang="en-US" b="1" u="sng" dirty="0">
                <a:solidFill>
                  <a:srgbClr val="FFFFCC"/>
                </a:solidFill>
                <a:effectLst/>
                <a:ea typeface="MS Gothic" panose="020B0609070205080204" pitchFamily="49" charset="-128"/>
                <a:cs typeface="Calibri" panose="020F0502020204030204" pitchFamily="34" charset="0"/>
              </a:rPr>
              <a:t>)</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b="1" baseline="30000" dirty="0">
                <a:solidFill>
                  <a:srgbClr val="FFFFCC"/>
                </a:solidFill>
                <a:effectLst/>
                <a:ea typeface="Calibri" panose="020F0502020204030204" pitchFamily="34" charset="0"/>
                <a:cs typeface="Arial" panose="020B0604020202020204" pitchFamily="34" charset="0"/>
              </a:rPr>
              <a:t>53:1</a:t>
            </a:r>
            <a:r>
              <a:rPr lang="en-US" b="1" dirty="0">
                <a:solidFill>
                  <a:srgbClr val="FFFFCC"/>
                </a:solidFill>
                <a:effectLst/>
                <a:ea typeface="Calibri" panose="020F0502020204030204" pitchFamily="34" charset="0"/>
                <a:cs typeface="Arial" panose="020B0604020202020204" pitchFamily="34" charset="0"/>
              </a:rPr>
              <a:t> Who has Who believed our message?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b="1" dirty="0">
                <a:solidFill>
                  <a:srgbClr val="FFFFCC"/>
                </a:solidFill>
                <a:effectLst/>
                <a:ea typeface="Calibri" panose="020F0502020204030204" pitchFamily="34" charset="0"/>
                <a:cs typeface="Arial" panose="020B0604020202020204" pitchFamily="34" charset="0"/>
              </a:rPr>
              <a:t>To whom has YHWH revealed his powerful arm?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b="1" baseline="30000" dirty="0">
                <a:solidFill>
                  <a:srgbClr val="FFFFCC"/>
                </a:solidFill>
                <a:effectLst/>
                <a:ea typeface="Calibri" panose="020F0502020204030204" pitchFamily="34" charset="0"/>
                <a:cs typeface="Arial" panose="020B0604020202020204" pitchFamily="34" charset="0"/>
              </a:rPr>
              <a:t>2</a:t>
            </a:r>
            <a:r>
              <a:rPr lang="en-US" b="1" dirty="0">
                <a:solidFill>
                  <a:srgbClr val="FFFFCC"/>
                </a:solidFill>
                <a:effectLst/>
                <a:ea typeface="Calibri" panose="020F0502020204030204" pitchFamily="34" charset="0"/>
                <a:cs typeface="Arial" panose="020B0604020202020204" pitchFamily="34" charset="0"/>
              </a:rPr>
              <a:t> My servant grew up in YHWH’s presence like a tender green shoot, like a root in dry ground.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b="1" dirty="0">
                <a:solidFill>
                  <a:srgbClr val="FFFFCC"/>
                </a:solidFill>
                <a:effectLst/>
                <a:ea typeface="Calibri" panose="020F0502020204030204" pitchFamily="34" charset="0"/>
                <a:cs typeface="Arial" panose="020B0604020202020204" pitchFamily="34" charset="0"/>
              </a:rPr>
              <a:t>There was nothing beautiful or majestic about his appearance,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b="1" dirty="0">
                <a:solidFill>
                  <a:srgbClr val="FFFFCC"/>
                </a:solidFill>
                <a:effectLst/>
                <a:ea typeface="Calibri" panose="020F0502020204030204" pitchFamily="34" charset="0"/>
                <a:cs typeface="Arial" panose="020B0604020202020204" pitchFamily="34" charset="0"/>
              </a:rPr>
              <a:t>nothing to attract us to him.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b="1" baseline="30000" dirty="0">
                <a:solidFill>
                  <a:srgbClr val="FFFFCC"/>
                </a:solidFill>
                <a:effectLst/>
                <a:ea typeface="Calibri" panose="020F0502020204030204" pitchFamily="34" charset="0"/>
                <a:cs typeface="Arial" panose="020B0604020202020204" pitchFamily="34" charset="0"/>
              </a:rPr>
              <a:t>3</a:t>
            </a:r>
            <a:r>
              <a:rPr lang="en-US" b="1" dirty="0">
                <a:solidFill>
                  <a:srgbClr val="FFFFCC"/>
                </a:solidFill>
                <a:effectLst/>
                <a:ea typeface="Calibri" panose="020F0502020204030204" pitchFamily="34" charset="0"/>
                <a:cs typeface="Arial" panose="020B0604020202020204" pitchFamily="34" charset="0"/>
              </a:rPr>
              <a:t> He was despised and rejected—</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b="1" dirty="0">
                <a:solidFill>
                  <a:srgbClr val="FFFFCC"/>
                </a:solidFill>
                <a:effectLst/>
                <a:ea typeface="Calibri" panose="020F0502020204030204" pitchFamily="34" charset="0"/>
                <a:cs typeface="Arial" panose="020B0604020202020204" pitchFamily="34" charset="0"/>
              </a:rPr>
              <a:t>a man of sorrows, acquainted with deepest grief.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b="1" dirty="0">
                <a:solidFill>
                  <a:srgbClr val="FFFFCC"/>
                </a:solidFill>
                <a:effectLst/>
                <a:ea typeface="Calibri" panose="020F0502020204030204" pitchFamily="34" charset="0"/>
                <a:cs typeface="Arial" panose="020B0604020202020204" pitchFamily="34" charset="0"/>
              </a:rPr>
              <a:t>We turned our backs on him and looked the other way.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b="1" dirty="0">
                <a:solidFill>
                  <a:srgbClr val="FFFFCC"/>
                </a:solidFill>
                <a:effectLst/>
                <a:ea typeface="Calibri" panose="020F0502020204030204" pitchFamily="34" charset="0"/>
                <a:cs typeface="Arial" panose="020B0604020202020204" pitchFamily="34" charset="0"/>
              </a:rPr>
              <a:t>He was despised, and we did not care.</a:t>
            </a:r>
          </a:p>
        </p:txBody>
      </p:sp>
    </p:spTree>
    <p:extLst>
      <p:ext uri="{BB962C8B-B14F-4D97-AF65-F5344CB8AC3E}">
        <p14:creationId xmlns:p14="http://schemas.microsoft.com/office/powerpoint/2010/main" val="3683720061"/>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546847" y="818707"/>
            <a:ext cx="11241741" cy="5788281"/>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u="sng" dirty="0">
                <a:solidFill>
                  <a:srgbClr val="FFFFCC"/>
                </a:solidFill>
                <a:ea typeface="MS Gothic" panose="020B0609070205080204" pitchFamily="49" charset="-128"/>
                <a:cs typeface="Calibri" panose="020F0502020204030204" pitchFamily="34" charset="0"/>
              </a:rPr>
              <a:t>S</a:t>
            </a:r>
            <a:r>
              <a:rPr lang="en-US" sz="3000" b="1" u="sng" dirty="0">
                <a:solidFill>
                  <a:srgbClr val="FFFFCC"/>
                </a:solidFill>
                <a:effectLst/>
                <a:ea typeface="MS Gothic" panose="020B0609070205080204" pitchFamily="49" charset="-128"/>
                <a:cs typeface="Calibri" panose="020F0502020204030204" pitchFamily="34" charset="0"/>
              </a:rPr>
              <a:t>ee, the Vicar: The Messiah—our Substitute (</a:t>
            </a:r>
            <a:r>
              <a:rPr lang="en-US" sz="3000" b="1" dirty="0">
                <a:solidFill>
                  <a:srgbClr val="FFFFCC"/>
                </a:solidFill>
                <a:effectLst/>
                <a:ea typeface="MS Gothic" panose="020B0609070205080204" pitchFamily="49" charset="-128"/>
                <a:cs typeface="Calibri" panose="020F0502020204030204" pitchFamily="34" charset="0"/>
              </a:rPr>
              <a:t>53:4–6</a:t>
            </a:r>
            <a:r>
              <a:rPr lang="en-US" sz="3000" b="1" u="sng" dirty="0">
                <a:solidFill>
                  <a:srgbClr val="FFFFCC"/>
                </a:solidFill>
                <a:effectLst/>
                <a:ea typeface="MS Gothic" panose="020B0609070205080204" pitchFamily="49" charset="-128"/>
                <a:cs typeface="Calibri" panose="020F0502020204030204" pitchFamily="34" charset="0"/>
              </a:rPr>
              <a:t>)</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baseline="30000" dirty="0">
                <a:solidFill>
                  <a:srgbClr val="FFFFCC"/>
                </a:solidFill>
                <a:effectLst/>
                <a:ea typeface="Calibri" panose="020F0502020204030204" pitchFamily="34" charset="0"/>
              </a:rPr>
              <a:t>4</a:t>
            </a:r>
            <a:r>
              <a:rPr lang="en-US" sz="3000" b="1" dirty="0">
                <a:solidFill>
                  <a:srgbClr val="FFFFCC"/>
                </a:solidFill>
                <a:effectLst/>
                <a:ea typeface="Calibri" panose="020F0502020204030204" pitchFamily="34" charset="0"/>
              </a:rPr>
              <a:t> Yet it was our weaknesses he carried;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ea typeface="Calibri" panose="020F0502020204030204" pitchFamily="34" charset="0"/>
              </a:rPr>
              <a:t>it was our sorrows</a:t>
            </a:r>
            <a:r>
              <a:rPr lang="en-US" sz="3000" b="1" baseline="30000" dirty="0">
                <a:solidFill>
                  <a:srgbClr val="FFFFCC"/>
                </a:solidFill>
                <a:effectLst/>
                <a:ea typeface="Calibri" panose="020F0502020204030204" pitchFamily="34" charset="0"/>
              </a:rPr>
              <a:t> </a:t>
            </a:r>
            <a:r>
              <a:rPr lang="en-US" sz="3000" b="1" dirty="0">
                <a:solidFill>
                  <a:srgbClr val="FFFFCC"/>
                </a:solidFill>
                <a:effectLst/>
                <a:ea typeface="Calibri" panose="020F0502020204030204" pitchFamily="34" charset="0"/>
              </a:rPr>
              <a:t>that weighed him down.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ea typeface="Calibri" panose="020F0502020204030204" pitchFamily="34" charset="0"/>
              </a:rPr>
              <a:t>And we thought his troubles were a punishment from God,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ea typeface="Calibri" panose="020F0502020204030204" pitchFamily="34" charset="0"/>
              </a:rPr>
              <a:t>a punishment for his own sins!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baseline="30000" dirty="0">
                <a:solidFill>
                  <a:srgbClr val="FFFFCC"/>
                </a:solidFill>
                <a:effectLst/>
                <a:ea typeface="Calibri" panose="020F0502020204030204" pitchFamily="34" charset="0"/>
              </a:rPr>
              <a:t>5</a:t>
            </a:r>
            <a:r>
              <a:rPr lang="en-US" sz="3000" b="1" dirty="0">
                <a:solidFill>
                  <a:srgbClr val="FFFFCC"/>
                </a:solidFill>
                <a:effectLst/>
                <a:ea typeface="Calibri" panose="020F0502020204030204" pitchFamily="34" charset="0"/>
              </a:rPr>
              <a:t> But he was pierced for our rebellion, crushed for our sins.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ea typeface="Calibri" panose="020F0502020204030204" pitchFamily="34" charset="0"/>
              </a:rPr>
              <a:t>He was beaten so we could be whole.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ea typeface="Calibri" panose="020F0502020204030204" pitchFamily="34" charset="0"/>
              </a:rPr>
              <a:t>He was whipped so we could be healed.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baseline="30000" dirty="0">
                <a:solidFill>
                  <a:srgbClr val="FFFFCC"/>
                </a:solidFill>
                <a:effectLst/>
                <a:ea typeface="Calibri" panose="020F0502020204030204" pitchFamily="34" charset="0"/>
              </a:rPr>
              <a:t>6</a:t>
            </a:r>
            <a:r>
              <a:rPr lang="en-US" sz="3000" b="1" dirty="0">
                <a:solidFill>
                  <a:srgbClr val="FFFFCC"/>
                </a:solidFill>
                <a:effectLst/>
                <a:ea typeface="Calibri" panose="020F0502020204030204" pitchFamily="34" charset="0"/>
              </a:rPr>
              <a:t> All of us, like sheep, have strayed away.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ea typeface="Calibri" panose="020F0502020204030204" pitchFamily="34" charset="0"/>
              </a:rPr>
              <a:t>We have left God’s paths to follow our own.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ea typeface="Calibri" panose="020F0502020204030204" pitchFamily="34" charset="0"/>
              </a:rPr>
              <a:t>Yet YHWH laid on him the sins of us all.</a:t>
            </a:r>
            <a:endParaRPr lang="en-US" sz="3000" b="1" u="sng" dirty="0">
              <a:solidFill>
                <a:srgbClr val="FFFFCC"/>
              </a:solidFill>
              <a:effectLst/>
              <a:ea typeface="MS Gothic" panose="020B0609070205080204" pitchFamily="49" charset="-128"/>
              <a:cs typeface="Calibri" panose="020F0502020204030204" pitchFamily="34" charset="0"/>
            </a:endParaRPr>
          </a:p>
        </p:txBody>
      </p:sp>
    </p:spTree>
    <p:extLst>
      <p:ext uri="{BB962C8B-B14F-4D97-AF65-F5344CB8AC3E}">
        <p14:creationId xmlns:p14="http://schemas.microsoft.com/office/powerpoint/2010/main" val="3981180770"/>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546847" y="712381"/>
            <a:ext cx="11546541" cy="5894607"/>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u="sng" dirty="0">
                <a:solidFill>
                  <a:srgbClr val="FFFFCC"/>
                </a:solidFill>
                <a:ea typeface="MS Gothic" panose="020B0609070205080204" pitchFamily="49" charset="-128"/>
                <a:cs typeface="Calibri" panose="020F0502020204030204" pitchFamily="34" charset="0"/>
              </a:rPr>
              <a:t>S</a:t>
            </a:r>
            <a:r>
              <a:rPr lang="en-US" sz="3200" b="1" u="sng" dirty="0">
                <a:solidFill>
                  <a:srgbClr val="FFFFCC"/>
                </a:solidFill>
                <a:effectLst/>
                <a:ea typeface="MS Gothic" panose="020B0609070205080204" pitchFamily="49" charset="-128"/>
                <a:cs typeface="Calibri" panose="020F0502020204030204" pitchFamily="34" charset="0"/>
              </a:rPr>
              <a:t>ee, the Lamb—our Liberator (</a:t>
            </a:r>
            <a:r>
              <a:rPr lang="en-US" sz="3200" b="1" dirty="0">
                <a:solidFill>
                  <a:srgbClr val="FFFFCC"/>
                </a:solidFill>
                <a:effectLst/>
                <a:ea typeface="MS Gothic" panose="020B0609070205080204" pitchFamily="49" charset="-128"/>
                <a:cs typeface="Calibri" panose="020F0502020204030204" pitchFamily="34" charset="0"/>
              </a:rPr>
              <a:t>53:7–9)</a:t>
            </a:r>
          </a:p>
          <a:p>
            <a:pPr marL="358775" indent="0">
              <a:lnSpc>
                <a:spcPct val="100000"/>
              </a:lnSpc>
              <a:spcBef>
                <a:spcPts val="0"/>
              </a:spcBef>
              <a:spcAft>
                <a:spcPts val="600"/>
              </a:spcAft>
              <a:buNone/>
            </a:pPr>
            <a:r>
              <a:rPr lang="en-US" sz="3100" b="1" baseline="30000" dirty="0">
                <a:solidFill>
                  <a:srgbClr val="FFFFCC"/>
                </a:solidFill>
                <a:effectLst/>
                <a:ea typeface="Calibri" panose="020F0502020204030204" pitchFamily="34" charset="0"/>
                <a:cs typeface="Arial" panose="020B0604020202020204" pitchFamily="34" charset="0"/>
              </a:rPr>
              <a:t>7</a:t>
            </a:r>
            <a:r>
              <a:rPr lang="en-US" sz="3100" b="1" dirty="0">
                <a:solidFill>
                  <a:srgbClr val="FFFFCC"/>
                </a:solidFill>
                <a:effectLst/>
                <a:ea typeface="Calibri" panose="020F0502020204030204" pitchFamily="34" charset="0"/>
                <a:cs typeface="Arial" panose="020B0604020202020204" pitchFamily="34" charset="0"/>
              </a:rPr>
              <a:t> He was oppressed and treated harshly, yet he never said a word. </a:t>
            </a:r>
          </a:p>
          <a:p>
            <a:pPr marL="358775" indent="0">
              <a:lnSpc>
                <a:spcPct val="100000"/>
              </a:lnSpc>
              <a:spcBef>
                <a:spcPts val="0"/>
              </a:spcBef>
              <a:spcAft>
                <a:spcPts val="600"/>
              </a:spcAft>
              <a:buNone/>
            </a:pPr>
            <a:r>
              <a:rPr lang="en-US" sz="3100" b="1" dirty="0">
                <a:solidFill>
                  <a:srgbClr val="FFFFCC"/>
                </a:solidFill>
                <a:effectLst/>
                <a:ea typeface="Calibri" panose="020F0502020204030204" pitchFamily="34" charset="0"/>
                <a:cs typeface="Arial" panose="020B0604020202020204" pitchFamily="34" charset="0"/>
              </a:rPr>
              <a:t>He was led like a lamb to the slaughter. </a:t>
            </a:r>
          </a:p>
          <a:p>
            <a:pPr marL="358775" indent="0">
              <a:lnSpc>
                <a:spcPct val="100000"/>
              </a:lnSpc>
              <a:spcBef>
                <a:spcPts val="0"/>
              </a:spcBef>
              <a:spcAft>
                <a:spcPts val="600"/>
              </a:spcAft>
              <a:buNone/>
            </a:pPr>
            <a:r>
              <a:rPr lang="en-US" sz="3100" b="1" dirty="0">
                <a:solidFill>
                  <a:srgbClr val="FFFFCC"/>
                </a:solidFill>
                <a:effectLst/>
                <a:ea typeface="Calibri" panose="020F0502020204030204" pitchFamily="34" charset="0"/>
                <a:cs typeface="Arial" panose="020B0604020202020204" pitchFamily="34" charset="0"/>
              </a:rPr>
              <a:t>And as a sheep is silent before the shearers, </a:t>
            </a:r>
          </a:p>
          <a:p>
            <a:pPr marL="358775" indent="0">
              <a:lnSpc>
                <a:spcPct val="100000"/>
              </a:lnSpc>
              <a:spcBef>
                <a:spcPts val="0"/>
              </a:spcBef>
              <a:spcAft>
                <a:spcPts val="600"/>
              </a:spcAft>
              <a:buNone/>
            </a:pPr>
            <a:r>
              <a:rPr lang="en-US" sz="3100" b="1" dirty="0">
                <a:solidFill>
                  <a:srgbClr val="FFFFCC"/>
                </a:solidFill>
                <a:effectLst/>
                <a:ea typeface="Calibri" panose="020F0502020204030204" pitchFamily="34" charset="0"/>
                <a:cs typeface="Arial" panose="020B0604020202020204" pitchFamily="34" charset="0"/>
              </a:rPr>
              <a:t>he did not open his mouth. </a:t>
            </a:r>
          </a:p>
          <a:p>
            <a:pPr marL="358775" indent="0">
              <a:lnSpc>
                <a:spcPct val="100000"/>
              </a:lnSpc>
              <a:spcBef>
                <a:spcPts val="0"/>
              </a:spcBef>
              <a:spcAft>
                <a:spcPts val="600"/>
              </a:spcAft>
              <a:buNone/>
            </a:pPr>
            <a:r>
              <a:rPr lang="en-US" sz="3100" b="1" baseline="30000" dirty="0">
                <a:solidFill>
                  <a:srgbClr val="FFFFCC"/>
                </a:solidFill>
                <a:effectLst/>
                <a:ea typeface="Calibri" panose="020F0502020204030204" pitchFamily="34" charset="0"/>
                <a:cs typeface="Arial" panose="020B0604020202020204" pitchFamily="34" charset="0"/>
              </a:rPr>
              <a:t>8</a:t>
            </a:r>
            <a:r>
              <a:rPr lang="en-US" sz="3100" b="1" dirty="0">
                <a:solidFill>
                  <a:srgbClr val="FFFFCC"/>
                </a:solidFill>
                <a:effectLst/>
                <a:ea typeface="Calibri" panose="020F0502020204030204" pitchFamily="34" charset="0"/>
                <a:cs typeface="Arial" panose="020B0604020202020204" pitchFamily="34" charset="0"/>
              </a:rPr>
              <a:t> Unjustly condemned, he was led away.</a:t>
            </a:r>
            <a:r>
              <a:rPr lang="en-US" sz="3100" b="1" baseline="30000" dirty="0">
                <a:solidFill>
                  <a:srgbClr val="FFFFCC"/>
                </a:solidFill>
                <a:effectLst/>
                <a:ea typeface="Calibri" panose="020F0502020204030204" pitchFamily="34" charset="0"/>
                <a:cs typeface="Arial" panose="020B0604020202020204" pitchFamily="34" charset="0"/>
              </a:rPr>
              <a:t> </a:t>
            </a:r>
          </a:p>
          <a:p>
            <a:pPr marL="358775" indent="0">
              <a:lnSpc>
                <a:spcPct val="100000"/>
              </a:lnSpc>
              <a:spcBef>
                <a:spcPts val="0"/>
              </a:spcBef>
              <a:spcAft>
                <a:spcPts val="600"/>
              </a:spcAft>
              <a:buNone/>
            </a:pPr>
            <a:r>
              <a:rPr lang="en-US" sz="3100" b="1" dirty="0">
                <a:solidFill>
                  <a:srgbClr val="FFFFCC"/>
                </a:solidFill>
                <a:effectLst/>
                <a:ea typeface="Calibri" panose="020F0502020204030204" pitchFamily="34" charset="0"/>
                <a:cs typeface="Arial" panose="020B0604020202020204" pitchFamily="34" charset="0"/>
              </a:rPr>
              <a:t>No one cared that he died without descendants, </a:t>
            </a:r>
          </a:p>
          <a:p>
            <a:pPr marL="358775" indent="0">
              <a:lnSpc>
                <a:spcPct val="100000"/>
              </a:lnSpc>
              <a:spcBef>
                <a:spcPts val="0"/>
              </a:spcBef>
              <a:spcAft>
                <a:spcPts val="600"/>
              </a:spcAft>
              <a:buNone/>
            </a:pPr>
            <a:r>
              <a:rPr lang="en-US" sz="3100" b="1" dirty="0">
                <a:solidFill>
                  <a:srgbClr val="FFFFCC"/>
                </a:solidFill>
                <a:effectLst/>
                <a:ea typeface="Calibri" panose="020F0502020204030204" pitchFamily="34" charset="0"/>
                <a:cs typeface="Arial" panose="020B0604020202020204" pitchFamily="34" charset="0"/>
              </a:rPr>
              <a:t>that his life was cut short in midstream.</a:t>
            </a:r>
            <a:r>
              <a:rPr lang="en-US" sz="3100" b="1" baseline="30000" dirty="0">
                <a:solidFill>
                  <a:srgbClr val="FFFFCC"/>
                </a:solidFill>
                <a:effectLst/>
                <a:ea typeface="Calibri" panose="020F0502020204030204" pitchFamily="34" charset="0"/>
                <a:cs typeface="Arial" panose="020B0604020202020204" pitchFamily="34" charset="0"/>
              </a:rPr>
              <a:t> </a:t>
            </a:r>
          </a:p>
          <a:p>
            <a:pPr marL="358775" indent="0">
              <a:lnSpc>
                <a:spcPct val="100000"/>
              </a:lnSpc>
              <a:spcBef>
                <a:spcPts val="0"/>
              </a:spcBef>
              <a:spcAft>
                <a:spcPts val="600"/>
              </a:spcAft>
              <a:buNone/>
            </a:pPr>
            <a:r>
              <a:rPr lang="en-US" sz="3100" b="1" dirty="0">
                <a:solidFill>
                  <a:srgbClr val="FFFFCC"/>
                </a:solidFill>
                <a:effectLst/>
                <a:ea typeface="Calibri" panose="020F0502020204030204" pitchFamily="34" charset="0"/>
                <a:cs typeface="Arial" panose="020B0604020202020204" pitchFamily="34" charset="0"/>
              </a:rPr>
              <a:t>But he was struck down for the rebellion of my people.</a:t>
            </a:r>
          </a:p>
          <a:p>
            <a:pPr marL="358775" indent="0">
              <a:lnSpc>
                <a:spcPct val="100000"/>
              </a:lnSpc>
              <a:spcBef>
                <a:spcPts val="0"/>
              </a:spcBef>
              <a:spcAft>
                <a:spcPts val="600"/>
              </a:spcAft>
              <a:buNone/>
            </a:pPr>
            <a:r>
              <a:rPr lang="en-US" sz="3100" b="1" baseline="30000" dirty="0">
                <a:solidFill>
                  <a:srgbClr val="FFFFCC"/>
                </a:solidFill>
                <a:effectLst/>
                <a:ea typeface="Calibri" panose="020F0502020204030204" pitchFamily="34" charset="0"/>
                <a:cs typeface="Arial" panose="020B0604020202020204" pitchFamily="34" charset="0"/>
              </a:rPr>
              <a:t>9</a:t>
            </a:r>
            <a:r>
              <a:rPr lang="en-US" sz="3100" b="1" dirty="0">
                <a:solidFill>
                  <a:srgbClr val="FFFFCC"/>
                </a:solidFill>
                <a:effectLst/>
                <a:ea typeface="Calibri" panose="020F0502020204030204" pitchFamily="34" charset="0"/>
                <a:cs typeface="Arial" panose="020B0604020202020204" pitchFamily="34" charset="0"/>
              </a:rPr>
              <a:t> He had done no wrong and had never deceived anyone. </a:t>
            </a:r>
          </a:p>
          <a:p>
            <a:pPr marL="358775" indent="0">
              <a:lnSpc>
                <a:spcPct val="100000"/>
              </a:lnSpc>
              <a:spcBef>
                <a:spcPts val="0"/>
              </a:spcBef>
              <a:spcAft>
                <a:spcPts val="600"/>
              </a:spcAft>
              <a:buNone/>
            </a:pPr>
            <a:r>
              <a:rPr lang="en-US" sz="3100" b="1" dirty="0">
                <a:solidFill>
                  <a:srgbClr val="FFFFCC"/>
                </a:solidFill>
                <a:effectLst/>
                <a:ea typeface="Calibri" panose="020F0502020204030204" pitchFamily="34" charset="0"/>
                <a:cs typeface="Arial" panose="020B0604020202020204" pitchFamily="34" charset="0"/>
              </a:rPr>
              <a:t>But he was buried like a criminal; he was put in a rich man’s grave.</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MS Gothic" panose="020B0609070205080204" pitchFamily="49" charset="-128"/>
              <a:cs typeface="Calibri" panose="020F0502020204030204" pitchFamily="34" charset="0"/>
            </a:endParaRPr>
          </a:p>
        </p:txBody>
      </p:sp>
    </p:spTree>
    <p:extLst>
      <p:ext uri="{BB962C8B-B14F-4D97-AF65-F5344CB8AC3E}">
        <p14:creationId xmlns:p14="http://schemas.microsoft.com/office/powerpoint/2010/main" val="3260445947"/>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546847" y="1010093"/>
            <a:ext cx="11546541" cy="5596895"/>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u="sng" dirty="0">
                <a:solidFill>
                  <a:srgbClr val="FFFFCC"/>
                </a:solidFill>
                <a:ea typeface="MS Gothic" panose="020B0609070205080204" pitchFamily="49" charset="-128"/>
                <a:cs typeface="Calibri" panose="020F0502020204030204" pitchFamily="34" charset="0"/>
              </a:rPr>
              <a:t>S</a:t>
            </a:r>
            <a:r>
              <a:rPr lang="en-US" sz="3200" b="1" u="sng" dirty="0">
                <a:solidFill>
                  <a:srgbClr val="FFFFCC"/>
                </a:solidFill>
                <a:effectLst/>
                <a:ea typeface="MS Gothic" panose="020B0609070205080204" pitchFamily="49" charset="-128"/>
                <a:cs typeface="Calibri" panose="020F0502020204030204" pitchFamily="34" charset="0"/>
              </a:rPr>
              <a:t>ee, the Righteous One—the Perfect Sacrifice for Sin (</a:t>
            </a:r>
            <a:r>
              <a:rPr lang="en-US" sz="3200" b="1" dirty="0">
                <a:solidFill>
                  <a:srgbClr val="FFFFCC"/>
                </a:solidFill>
                <a:effectLst/>
                <a:ea typeface="MS Gothic" panose="020B0609070205080204" pitchFamily="49" charset="-128"/>
                <a:cs typeface="Calibri" panose="020F0502020204030204" pitchFamily="34" charset="0"/>
              </a:rPr>
              <a:t>53:10–12)</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baseline="30000" dirty="0">
                <a:solidFill>
                  <a:srgbClr val="FFFFCC"/>
                </a:solidFill>
                <a:effectLst/>
                <a:ea typeface="Calibri" panose="020F0502020204030204" pitchFamily="34" charset="0"/>
                <a:cs typeface="Arial" panose="020B0604020202020204" pitchFamily="34" charset="0"/>
              </a:rPr>
              <a:t>10</a:t>
            </a:r>
            <a:r>
              <a:rPr lang="en-US" sz="3200" b="1" dirty="0">
                <a:solidFill>
                  <a:srgbClr val="FFFFCC"/>
                </a:solidFill>
                <a:effectLst/>
                <a:ea typeface="Calibri" panose="020F0502020204030204" pitchFamily="34" charset="0"/>
                <a:cs typeface="Arial" panose="020B0604020202020204" pitchFamily="34" charset="0"/>
              </a:rPr>
              <a:t> But it was YHWH’s good plan to crush him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 and cause him grief.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Yet when his life is made an offering for guilt (</a:t>
            </a:r>
            <a:r>
              <a:rPr lang="he-IL" sz="3200" b="1" dirty="0">
                <a:solidFill>
                  <a:srgbClr val="FFFFCC"/>
                </a:solidFill>
                <a:effectLst/>
                <a:ea typeface="Calibri" panose="020F0502020204030204" pitchFamily="34" charset="0"/>
                <a:cs typeface="Arial" panose="020B0604020202020204" pitchFamily="34" charset="0"/>
              </a:rPr>
              <a:t>אָשָׁם</a:t>
            </a:r>
            <a:r>
              <a:rPr lang="en-US" sz="3200" b="1" dirty="0">
                <a:solidFill>
                  <a:srgbClr val="FFFFCC"/>
                </a:solidFill>
                <a:effectLst/>
                <a:ea typeface="Calibri" panose="020F0502020204030204" pitchFamily="34" charset="0"/>
                <a:cs typeface="Arial" panose="020B0604020202020204" pitchFamily="34" charset="0"/>
              </a:rPr>
              <a:t>),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he will have many descendants.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He will enjoy a long life,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and YHWH’s good plan will prosper in his hands.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baseline="30000" dirty="0">
                <a:solidFill>
                  <a:srgbClr val="FFFFCC"/>
                </a:solidFill>
                <a:effectLst/>
                <a:ea typeface="Calibri" panose="020F0502020204030204" pitchFamily="34" charset="0"/>
                <a:cs typeface="Arial" panose="020B0604020202020204" pitchFamily="34" charset="0"/>
              </a:rPr>
              <a:t>11</a:t>
            </a:r>
            <a:r>
              <a:rPr lang="en-US" sz="3200" b="1" dirty="0">
                <a:solidFill>
                  <a:srgbClr val="FFFFCC"/>
                </a:solidFill>
                <a:effectLst/>
                <a:ea typeface="Calibri" panose="020F0502020204030204" pitchFamily="34" charset="0"/>
                <a:cs typeface="Arial" panose="020B0604020202020204" pitchFamily="34" charset="0"/>
              </a:rPr>
              <a:t> When he sees all that is accomplished by his anguish,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he will be satisfied. </a:t>
            </a:r>
            <a:endParaRPr lang="en-US" sz="3200" b="1" dirty="0">
              <a:solidFill>
                <a:srgbClr val="FFFFCC"/>
              </a:solidFill>
              <a:effectLst/>
              <a:ea typeface="MS Gothic" panose="020B0609070205080204" pitchFamily="49" charset="-128"/>
              <a:cs typeface="Calibri" panose="020F0502020204030204" pitchFamily="34" charset="0"/>
            </a:endParaRPr>
          </a:p>
        </p:txBody>
      </p:sp>
    </p:spTree>
    <p:extLst>
      <p:ext uri="{BB962C8B-B14F-4D97-AF65-F5344CB8AC3E}">
        <p14:creationId xmlns:p14="http://schemas.microsoft.com/office/powerpoint/2010/main" val="3165994315"/>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546847" y="1095153"/>
            <a:ext cx="11546541" cy="5511835"/>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u="sng" dirty="0">
                <a:solidFill>
                  <a:srgbClr val="FFFFCC"/>
                </a:solidFill>
                <a:ea typeface="MS Gothic" panose="020B0609070205080204" pitchFamily="49" charset="-128"/>
                <a:cs typeface="Calibri" panose="020F0502020204030204" pitchFamily="34" charset="0"/>
              </a:rPr>
              <a:t>S</a:t>
            </a:r>
            <a:r>
              <a:rPr lang="en-US" sz="3200" b="1" u="sng" dirty="0">
                <a:solidFill>
                  <a:srgbClr val="FFFFCC"/>
                </a:solidFill>
                <a:effectLst/>
                <a:ea typeface="MS Gothic" panose="020B0609070205080204" pitchFamily="49" charset="-128"/>
                <a:cs typeface="Calibri" panose="020F0502020204030204" pitchFamily="34" charset="0"/>
              </a:rPr>
              <a:t>ee, the Righteous One—the Perfect Sacrifice for Sin (</a:t>
            </a:r>
            <a:r>
              <a:rPr lang="en-US" sz="3200" b="1" dirty="0">
                <a:solidFill>
                  <a:srgbClr val="FFFFCC"/>
                </a:solidFill>
                <a:effectLst/>
                <a:ea typeface="MS Gothic" panose="020B0609070205080204" pitchFamily="49" charset="-128"/>
                <a:cs typeface="Calibri" panose="020F0502020204030204" pitchFamily="34" charset="0"/>
              </a:rPr>
              <a:t>53:10–12)</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And because of his experience,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my righteous servant will make it possible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for many to be counted righteous,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for he will bear all their sins.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baseline="30000" dirty="0">
                <a:solidFill>
                  <a:srgbClr val="FFFFCC"/>
                </a:solidFill>
                <a:effectLst/>
                <a:ea typeface="Calibri" panose="020F0502020204030204" pitchFamily="34" charset="0"/>
                <a:cs typeface="Arial" panose="020B0604020202020204" pitchFamily="34" charset="0"/>
              </a:rPr>
              <a:t>12</a:t>
            </a:r>
            <a:r>
              <a:rPr lang="en-US" sz="3200" b="1" dirty="0">
                <a:solidFill>
                  <a:srgbClr val="FFFFCC"/>
                </a:solidFill>
                <a:effectLst/>
                <a:ea typeface="Calibri" panose="020F0502020204030204" pitchFamily="34" charset="0"/>
                <a:cs typeface="Arial" panose="020B0604020202020204" pitchFamily="34" charset="0"/>
              </a:rPr>
              <a:t> I will give him the honors of a victorious soldier,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because he exposed himself to death.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He was counted among the rebels.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He bore the sins of many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Calibri" panose="020F0502020204030204" pitchFamily="34" charset="0"/>
                <a:cs typeface="Arial" panose="020B0604020202020204" pitchFamily="34" charset="0"/>
              </a:rPr>
              <a:t>and interceded for rebels.</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MS Gothic" panose="020B0609070205080204" pitchFamily="49" charset="-128"/>
              <a:cs typeface="Calibri" panose="020F0502020204030204" pitchFamily="34" charset="0"/>
            </a:endParaRPr>
          </a:p>
        </p:txBody>
      </p:sp>
    </p:spTree>
    <p:extLst>
      <p:ext uri="{BB962C8B-B14F-4D97-AF65-F5344CB8AC3E}">
        <p14:creationId xmlns:p14="http://schemas.microsoft.com/office/powerpoint/2010/main" val="1952361724"/>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546847" y="1116419"/>
            <a:ext cx="11241741" cy="5490569"/>
          </a:xfrm>
        </p:spPr>
        <p:txBody>
          <a:bodyPr>
            <a:normAutofit fontScale="32500" lnSpcReduction="20000"/>
          </a:bodyPr>
          <a:lstStyle/>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8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Summary</a:t>
            </a:r>
            <a:endParaRPr lang="en-US" sz="8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8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text is at the heart of Isaiah, the heart of the First Testament and the heart of Scripture. Here the nature of the Servant’s mission becomes crystal clear.</a:t>
            </a:r>
            <a:endParaRPr lang="en-US" sz="8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65225" indent="-447675">
              <a:lnSpc>
                <a:spcPct val="120000"/>
              </a:lnSpc>
              <a:spcBef>
                <a:spcPts val="0"/>
              </a:spcBef>
              <a:spcAft>
                <a:spcPts val="1200"/>
              </a:spcAft>
              <a:buNone/>
              <a:tabLst>
                <a:tab pos="228600" algn="l"/>
                <a:tab pos="457200" algn="l"/>
                <a:tab pos="685800" algn="l"/>
                <a:tab pos="1143000" algn="l"/>
                <a:tab pos="1344613" algn="l"/>
                <a:tab pos="1371600" algn="l"/>
                <a:tab pos="1600200" algn="l"/>
                <a:tab pos="1828800" algn="l"/>
              </a:tabLst>
            </a:pPr>
            <a:r>
              <a:rPr lang="en-US" sz="8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exaltation of the Servant is certain, but it involves incredible suffering and humiliation (52:13–15).</a:t>
            </a:r>
            <a:endParaRPr lang="en-US" sz="8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65225" indent="-447675">
              <a:lnSpc>
                <a:spcPct val="120000"/>
              </a:lnSpc>
              <a:spcBef>
                <a:spcPts val="0"/>
              </a:spcBef>
              <a:spcAft>
                <a:spcPts val="1200"/>
              </a:spcAft>
              <a:buNone/>
              <a:tabLst>
                <a:tab pos="228600" algn="l"/>
                <a:tab pos="457200" algn="l"/>
                <a:tab pos="685800" algn="l"/>
                <a:tab pos="1143000" algn="l"/>
                <a:tab pos="1344613" algn="l"/>
                <a:tab pos="1371600" algn="l"/>
                <a:tab pos="1600200" algn="l"/>
                <a:tab pos="1828800" algn="l"/>
              </a:tabLst>
            </a:pPr>
            <a:r>
              <a:rPr lang="en-US" sz="8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Servant is despised and rejected by all (53:1–3).</a:t>
            </a:r>
            <a:endParaRPr lang="en-US" sz="8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65225" indent="-447675">
              <a:lnSpc>
                <a:spcPct val="120000"/>
              </a:lnSpc>
              <a:spcBef>
                <a:spcPts val="0"/>
              </a:spcBef>
              <a:spcAft>
                <a:spcPts val="1200"/>
              </a:spcAft>
              <a:buNone/>
              <a:tabLst>
                <a:tab pos="228600" algn="l"/>
                <a:tab pos="457200" algn="l"/>
                <a:tab pos="685800" algn="l"/>
                <a:tab pos="1143000" algn="l"/>
                <a:tab pos="1344613" algn="l"/>
                <a:tab pos="1371600" algn="l"/>
                <a:tab pos="1600200" algn="l"/>
                <a:tab pos="1828800" algn="l"/>
              </a:tabLst>
            </a:pPr>
            <a:r>
              <a:rPr lang="en-US" sz="8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purpose of the Servant’s rejection and suffering is vicarious: he is divinely smitten for our sin and to win for us shalom (53:4–6). YHWH caused our sin to fall on him.</a:t>
            </a:r>
            <a:endParaRPr lang="en-US" sz="8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8900" indent="0">
              <a:lnSpc>
                <a:spcPct val="107000"/>
              </a:lnSpc>
              <a:spcAft>
                <a:spcPts val="600"/>
              </a:spcAft>
              <a:buNone/>
              <a:tabLst>
                <a:tab pos="179388"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73671444"/>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546847" y="618565"/>
            <a:ext cx="11241741" cy="5988423"/>
          </a:xfrm>
        </p:spPr>
        <p:txBody>
          <a:bodyPr>
            <a:normAutofit/>
          </a:bodyPr>
          <a:lstStyle/>
          <a:p>
            <a:pPr marL="896938" indent="-538163">
              <a:lnSpc>
                <a:spcPct val="100000"/>
              </a:lnSpc>
              <a:spcBef>
                <a:spcPts val="0"/>
              </a:spcBef>
              <a:spcAft>
                <a:spcPts val="600"/>
              </a:spcAft>
              <a:buNone/>
              <a:tabLst>
                <a:tab pos="228600" algn="l"/>
                <a:tab pos="457200" algn="l"/>
                <a:tab pos="685800" algn="l"/>
                <a:tab pos="1143000" algn="l"/>
                <a:tab pos="1344613"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Though he is innocent, the Servant passively accepts the suffering and humiliation (53:7–9).</a:t>
            </a:r>
          </a:p>
          <a:p>
            <a:pPr marL="896938" indent="-538163">
              <a:lnSpc>
                <a:spcPct val="100000"/>
              </a:lnSpc>
              <a:spcBef>
                <a:spcPts val="0"/>
              </a:spcBef>
              <a:spcAft>
                <a:spcPts val="600"/>
              </a:spcAft>
              <a:buNone/>
              <a:tabLst>
                <a:tab pos="228600" algn="l"/>
                <a:tab pos="457200" algn="l"/>
                <a:tab pos="685800" algn="l"/>
                <a:tab pos="1143000" algn="l"/>
                <a:tab pos="1344613"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Servant’s suffering is divinely imposed, but the positive results are guaranteed. YHWH was pleased to crush him and to make him prosper for the justification of many and his own ultimate exaltation.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8900" indent="0">
              <a:lnSpc>
                <a:spcPct val="107000"/>
              </a:lnSpc>
              <a:spcAft>
                <a:spcPts val="600"/>
              </a:spcAft>
              <a:buNone/>
              <a:tabLst>
                <a:tab pos="179388"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4379375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546847" y="618565"/>
            <a:ext cx="11241741" cy="5988423"/>
          </a:xfrm>
        </p:spPr>
        <p:txBody>
          <a:bodyPr>
            <a:normAutofit/>
          </a:bodyPr>
          <a:lstStyle/>
          <a:p>
            <a:pPr marL="685800" indent="-596900">
              <a:lnSpc>
                <a:spcPct val="110000"/>
              </a:lnSpc>
              <a:spcBef>
                <a:spcPts val="0"/>
              </a:spcBef>
              <a:spcAft>
                <a:spcPts val="1200"/>
              </a:spcAft>
              <a:buNone/>
              <a:tabLst>
                <a:tab pos="228600" algn="l"/>
                <a:tab pos="4572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The Identity of the Servant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indent="-59690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But who is this person? Many suggestions have been offered: Israel the nation, Moses, the righteous remnant, the high priest, one of the prophets, one of the kings, Cyrus, the Messiah, Second Isaiah himself. In answering the question, several factors need to be considered.</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76325" indent="-358775">
              <a:lnSpc>
                <a:spcPct val="110000"/>
              </a:lnSpc>
              <a:spcBef>
                <a:spcPts val="0"/>
              </a:spcBef>
              <a:spcAft>
                <a:spcPts val="1200"/>
              </a:spcAft>
              <a:buNone/>
              <a:tabLst>
                <a:tab pos="228600" algn="l"/>
                <a:tab pos="457200" algn="l"/>
                <a:tab pos="914400" algn="l"/>
                <a:tab pos="1076325"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Source of the Motif. Although 53:4–6 is permeated with Levitical terminology and ideology, the inspiration for Isaiah’s vision of the Servant lies in the Davidic Messianic tradition. </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4278659"/>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546847" y="786809"/>
            <a:ext cx="11241741" cy="5820180"/>
          </a:xfrm>
        </p:spPr>
        <p:txBody>
          <a:bodyPr>
            <a:normAutofit lnSpcReduction="10000"/>
          </a:bodyPr>
          <a:lstStyle/>
          <a:p>
            <a:pPr marL="358775"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David’s servant status is clearly reflected in 2 Samuel 7, the account of the Davidic covenant upon which all Messianic hopes are based. </a:t>
            </a:r>
          </a:p>
          <a:p>
            <a:pPr marL="358775"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this text YHWH refers to David twice as “my servant David” (vv. 5, 8), and David responds by referring to himself as “your servant” no fewer than ten times (vv. 19–21, 25–29)! </a:t>
            </a:r>
          </a:p>
          <a:p>
            <a:pPr marL="358775"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Hereafter the expression, “My servant David” functions almost technically as a Messianic title (cf. Ps 78:70; 89:3, 20; 132:10, 11; 144:10; Jer 33:26; Ezek 34:23; 37:25; also Luke 1:69). But nowhere else is this servant portrayed in such painful and pathetic terms.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43719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443060" y="537328"/>
            <a:ext cx="11217897" cy="6108569"/>
          </a:xfrm>
        </p:spPr>
        <p:txBody>
          <a:bodyPr>
            <a:normAutofit/>
          </a:bodyPr>
          <a:lstStyle/>
          <a:p>
            <a:pPr>
              <a:lnSpc>
                <a:spcPct val="107000"/>
              </a:lnSpc>
              <a:spcAft>
                <a:spcPts val="800"/>
              </a:spcAft>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prophet’s speech was divine speech.</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prophet had divine authority.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What God said the prophet said.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600"/>
              </a:spcAft>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What the messenger said God said.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30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prophet was a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malʾāk YHWH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“messenger of YHWH.” </a:t>
            </a:r>
          </a:p>
          <a:p>
            <a:pPr marL="11430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secular every-day pattern of a messenger’s role is reflected clearly in Genesis 32:3–6: Jacob sent envoys/messengers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malʾākîm</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to Esau.</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16471627"/>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147918" y="780763"/>
            <a:ext cx="11896164" cy="6077237"/>
          </a:xfrm>
        </p:spPr>
        <p:txBody>
          <a:bodyPr>
            <a:normAutofit fontScale="92500" lnSpcReduction="10000"/>
          </a:bodyPr>
          <a:lstStyle/>
          <a:p>
            <a:pPr marL="538163" indent="-538163">
              <a:lnSpc>
                <a:spcPct val="110000"/>
              </a:lnSpc>
              <a:spcBef>
                <a:spcPts val="0"/>
              </a:spcBef>
              <a:spcAft>
                <a:spcPts val="1200"/>
              </a:spcAft>
              <a:buNone/>
              <a:tabLst>
                <a:tab pos="358775" algn="l"/>
                <a:tab pos="1076325" algn="l"/>
                <a:tab pos="1435100" algn="l"/>
                <a:tab pos="17922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Jewish Interpretation. </a:t>
            </a:r>
          </a:p>
          <a:p>
            <a:pPr marL="358775" indent="-358775">
              <a:lnSpc>
                <a:spcPct val="110000"/>
              </a:lnSpc>
              <a:spcBef>
                <a:spcPts val="0"/>
              </a:spcBef>
              <a:spcAft>
                <a:spcPts val="1200"/>
              </a:spcAft>
              <a:buNone/>
              <a:tabLst>
                <a:tab pos="358775" algn="l"/>
                <a:tab pos="1076325" algn="l"/>
                <a:tab pos="1435100" algn="l"/>
                <a:tab pos="17922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internal evidence suggests biblical authors understood Isaiah’s “servant” messianically. 49:5–6 and later Isa 61:1 point in an individualized direction. In the statement, “I will bring forth my servant, the Branch,” Zechariah 3:8 conflates two strands of Messianic thought. </a:t>
            </a:r>
            <a:endPar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358775" indent="-358775">
              <a:lnSpc>
                <a:spcPct val="110000"/>
              </a:lnSpc>
              <a:spcBef>
                <a:spcPts val="0"/>
              </a:spcBef>
              <a:spcAft>
                <a:spcPts val="1200"/>
              </a:spcAft>
              <a:buNone/>
              <a:tabLst>
                <a:tab pos="358775" algn="l"/>
                <a:tab pos="1076325" algn="l"/>
                <a:tab pos="1435100" algn="l"/>
                <a:tab pos="17922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Branch ties him to the horticultural imagery of “the root of Jesse” (Isa 11:1). According to Zimmerli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TDNT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5.676–77) the translators of LXX seem to have interpreted the servant Messianically. While there is some question about the reliability of their interpretation, R. Eisenmann and M. Wise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Dead Sea Scrolls Uncovered</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[1992], pp. 24–29) have discovered an intriguing reference to the wounding and death of the “Branch of David” at Qumran.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00943982"/>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295835" y="925033"/>
            <a:ext cx="11492753" cy="5681956"/>
          </a:xfrm>
        </p:spPr>
        <p:txBody>
          <a:bodyPr>
            <a:normAutofit fontScale="92500" lnSpcReduction="10000"/>
          </a:bodyPr>
          <a:lstStyle/>
          <a:p>
            <a:pPr marL="358775" indent="0">
              <a:lnSpc>
                <a:spcPct val="100000"/>
              </a:lnSpc>
              <a:spcBef>
                <a:spcPts val="0"/>
              </a:spcBef>
              <a:spcAft>
                <a:spcPts val="1200"/>
              </a:spcAft>
              <a:buNone/>
              <a:tabLst>
                <a:tab pos="228600" algn="l"/>
                <a:tab pos="358775" algn="l"/>
                <a:tab pos="685800" algn="l"/>
                <a:tab pos="1076325" algn="l"/>
                <a:tab pos="1435100" algn="l"/>
                <a:tab pos="1792288"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It is not clear that this text alludes to Isa 53:5. However, the question by the Ethiopian eunuch in Acts 8:34 certainly opens the question of a pre-Christian Messianic interpretation. </a:t>
            </a:r>
          </a:p>
          <a:p>
            <a:pPr marL="358775" indent="0">
              <a:lnSpc>
                <a:spcPct val="100000"/>
              </a:lnSpc>
              <a:spcBef>
                <a:spcPts val="0"/>
              </a:spcBef>
              <a:spcAft>
                <a:spcPts val="1200"/>
              </a:spcAft>
              <a:buNone/>
              <a:tabLst>
                <a:tab pos="228600" algn="l"/>
                <a:tab pos="358775" algn="l"/>
                <a:tab pos="685800" algn="l"/>
                <a:tab pos="1076325" algn="l"/>
                <a:tab pos="1435100" algn="l"/>
                <a:tab pos="1792288"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in reaction to early Christian interpretation, Jewish interpreters abandoned any possibility of a Messianic understanding in favor of the collective “Israel” interpretation. </a:t>
            </a:r>
          </a:p>
          <a:p>
            <a:pPr marL="358775" indent="0">
              <a:lnSpc>
                <a:spcPct val="100000"/>
              </a:lnSpc>
              <a:spcBef>
                <a:spcPts val="0"/>
              </a:spcBef>
              <a:spcAft>
                <a:spcPts val="1200"/>
              </a:spcAft>
              <a:buNone/>
              <a:tabLst>
                <a:tab pos="228600" algn="l"/>
                <a:tab pos="358775" algn="l"/>
                <a:tab pos="685800" algn="l"/>
                <a:tab pos="1076325" algn="l"/>
                <a:tab pos="1435100" algn="l"/>
                <a:tab pos="1792288"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Ironically, “Christians” abandoned the Messianic interpretation during the “enlightenment,” when Gentiles became increasingly blinded to the “Light to the Gentiles” For a superb discussion of the topic see C. R. North. </a:t>
            </a:r>
            <a:r>
              <a:rPr lang="en-US" sz="36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Servant in </a:t>
            </a:r>
            <a:r>
              <a:rPr lang="en-US" sz="36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Deutero</a:t>
            </a:r>
            <a:r>
              <a:rPr lang="en-US" sz="36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-Isaiah</a:t>
            </a: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84854233"/>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268941" y="691115"/>
            <a:ext cx="11519647" cy="5915873"/>
          </a:xfrm>
        </p:spPr>
        <p:txBody>
          <a:bodyPr>
            <a:normAutofit lnSpcReduction="10000"/>
          </a:bodyPr>
          <a:lstStyle/>
          <a:p>
            <a:pPr marL="538163" indent="-358775">
              <a:lnSpc>
                <a:spcPct val="110000"/>
              </a:lnSpc>
              <a:spcBef>
                <a:spcPts val="0"/>
              </a:spcBef>
              <a:spcAft>
                <a:spcPts val="600"/>
              </a:spcAft>
              <a:buNone/>
              <a:tabLst>
                <a:tab pos="538163" algn="l"/>
                <a:tab pos="685800" algn="l"/>
                <a:tab pos="1076325" algn="l"/>
                <a:tab pos="1435100" algn="l"/>
                <a:tab pos="17922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Servant in the New Testament. There is no question about where the New Testament stands on the Suffering Servant of Isaiah. In fact, as we move from the First Testament to the Gospels the spirit of Isaiah seems to be everywhere in the air. </a:t>
            </a:r>
          </a:p>
          <a:p>
            <a:pPr marL="538163" indent="-358775">
              <a:lnSpc>
                <a:spcPct val="110000"/>
              </a:lnSpc>
              <a:spcBef>
                <a:spcPts val="0"/>
              </a:spcBef>
              <a:spcAft>
                <a:spcPts val="600"/>
              </a:spcAft>
              <a:buNone/>
              <a:tabLst>
                <a:tab pos="538163" algn="l"/>
                <a:tab pos="685800" algn="l"/>
                <a:tab pos="1076325" algn="l"/>
                <a:tab pos="1435100" algn="l"/>
                <a:tab pos="1792288" algn="l"/>
              </a:tabLst>
            </a:pPr>
            <a:r>
              <a:rPr lang="en-US" sz="36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John, the most theological of the gospels is filled with allusions: 1:12, 14, 29; 2:4; 3:16ff.; 6:1ff.; 8:12, 28; 11:47–52; 12:23–26; 13; the interweaving of a criminal’s death with the royal motif in the passion narrative; 19:28–30, “It is finished!”</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19376135"/>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268941" y="1297171"/>
            <a:ext cx="11519647" cy="5309817"/>
          </a:xfrm>
        </p:spPr>
        <p:txBody>
          <a:bodyPr>
            <a:normAutofit/>
          </a:bodyPr>
          <a:lstStyle/>
          <a:p>
            <a:pPr marL="538163" indent="-358775">
              <a:lnSpc>
                <a:spcPct val="110000"/>
              </a:lnSpc>
              <a:spcBef>
                <a:spcPts val="0"/>
              </a:spcBef>
              <a:spcAft>
                <a:spcPts val="600"/>
              </a:spcAft>
              <a:buNone/>
              <a:tabLst>
                <a:tab pos="538163" algn="l"/>
                <a:tab pos="685800" algn="l"/>
                <a:tab pos="1076325" algn="l"/>
                <a:tab pos="1435100" algn="l"/>
                <a:tab pos="1792288"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But this is true of all the Gospels. According to Luke 4:18–19, Jesus’ inaugural speech was based on Isa 61:1–2, which in turn assumes the Servant Songs. Simeon’s recognition of Jesus as the “Light of revelation to the Gentiles” (Luke 2:29–32) recognizes him as the fulfillment of 42:6 and 49:6.</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34899554"/>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E2EAA-E049-728B-C5DF-C1857C003ACE}"/>
              </a:ext>
            </a:extLst>
          </p:cNvPr>
          <p:cNvSpPr>
            <a:spLocks noGrp="1"/>
          </p:cNvSpPr>
          <p:nvPr>
            <p:ph idx="1"/>
          </p:nvPr>
        </p:nvSpPr>
        <p:spPr>
          <a:xfrm>
            <a:off x="457200" y="286871"/>
            <a:ext cx="11331388" cy="6320117"/>
          </a:xfrm>
        </p:spPr>
        <p:txBody>
          <a:bodyPr>
            <a:normAutofit/>
          </a:bodyPr>
          <a:lstStyle/>
          <a:p>
            <a:pPr marL="0" indent="0">
              <a:lnSpc>
                <a:spcPct val="100000"/>
              </a:lnSpc>
              <a:spcBef>
                <a:spcPts val="0"/>
              </a:spcBef>
              <a:spcAft>
                <a:spcPts val="600"/>
              </a:spcAft>
              <a:buNone/>
            </a:pPr>
            <a:r>
              <a:rPr lang="en-US" sz="3600" b="1" dirty="0">
                <a:solidFill>
                  <a:srgbClr val="FFFFCC"/>
                </a:solidFill>
                <a:effectLst/>
                <a:ea typeface="Calibri" panose="020F0502020204030204" pitchFamily="34" charset="0"/>
                <a:cs typeface="Arial" panose="020B0604020202020204" pitchFamily="34" charset="0"/>
              </a:rPr>
              <a:t>Remarkably, in Isaiah 53 for the first time in the Bible the work of the Messiah (a royal figure) is linked with sacrifice for sin (v. 10 and </a:t>
            </a:r>
            <a:r>
              <a:rPr lang="en-US" sz="3600" b="1" i="1" dirty="0" err="1">
                <a:solidFill>
                  <a:srgbClr val="FFFFCC"/>
                </a:solidFill>
                <a:effectLst/>
                <a:ea typeface="Calibri" panose="020F0502020204030204" pitchFamily="34" charset="0"/>
                <a:cs typeface="Arial" panose="020B0604020202020204" pitchFamily="34" charset="0"/>
              </a:rPr>
              <a:t>ʾasham</a:t>
            </a:r>
            <a:r>
              <a:rPr lang="en-US" sz="3600" b="1" dirty="0">
                <a:solidFill>
                  <a:srgbClr val="FFFFCC"/>
                </a:solidFill>
                <a:effectLst/>
                <a:ea typeface="Calibri" panose="020F0502020204030204" pitchFamily="34" charset="0"/>
                <a:cs typeface="Arial" panose="020B0604020202020204" pitchFamily="34" charset="0"/>
              </a:rPr>
              <a:t> offering).</a:t>
            </a:r>
          </a:p>
          <a:p>
            <a:pPr>
              <a:lnSpc>
                <a:spcPct val="100000"/>
              </a:lnSpc>
              <a:spcBef>
                <a:spcPts val="0"/>
              </a:spcBef>
              <a:spcAft>
                <a:spcPts val="600"/>
              </a:spcAft>
            </a:pPr>
            <a:r>
              <a:rPr lang="en-US" sz="3600" b="1" dirty="0">
                <a:solidFill>
                  <a:srgbClr val="FFFFCC"/>
                </a:solidFill>
                <a:effectLst/>
                <a:ea typeface="Calibri" panose="020F0502020204030204" pitchFamily="34" charset="0"/>
                <a:cs typeface="Arial" panose="020B0604020202020204" pitchFamily="34" charset="0"/>
              </a:rPr>
              <a:t>Because this plan was conceived, downloaded, and activated before the world began, the benefits of Christ’s sacrifice were accessible to the Israelites. </a:t>
            </a:r>
          </a:p>
          <a:p>
            <a:pPr>
              <a:lnSpc>
                <a:spcPct val="100000"/>
              </a:lnSpc>
              <a:spcBef>
                <a:spcPts val="0"/>
              </a:spcBef>
              <a:spcAft>
                <a:spcPts val="600"/>
              </a:spcAft>
            </a:pPr>
            <a:r>
              <a:rPr lang="en-US" sz="3600" b="1" dirty="0">
                <a:solidFill>
                  <a:srgbClr val="FFFFCC"/>
                </a:solidFill>
                <a:effectLst/>
                <a:ea typeface="Calibri" panose="020F0502020204030204" pitchFamily="34" charset="0"/>
                <a:cs typeface="Arial" panose="020B0604020202020204" pitchFamily="34" charset="0"/>
              </a:rPr>
              <a:t>I am not sure they understood fully how this would work, but those with true faith who came to God and presented their sacrifices according to a plan that God himself had revealed, experienced the joy of forgiveness just like you and I do</a:t>
            </a:r>
            <a:r>
              <a:rPr lang="en-US" sz="3200" b="1" dirty="0">
                <a:solidFill>
                  <a:srgbClr val="FFFFCC"/>
                </a:solidFill>
                <a:effectLst/>
                <a:ea typeface="Calibri" panose="020F0502020204030204" pitchFamily="34" charset="0"/>
                <a:cs typeface="Arial" panose="020B0604020202020204" pitchFamily="34" charset="0"/>
              </a:rPr>
              <a:t>. </a:t>
            </a:r>
          </a:p>
        </p:txBody>
      </p:sp>
    </p:spTree>
    <p:extLst>
      <p:ext uri="{BB962C8B-B14F-4D97-AF65-F5344CB8AC3E}">
        <p14:creationId xmlns:p14="http://schemas.microsoft.com/office/powerpoint/2010/main" val="1457479710"/>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8A44A-E5F0-B5A3-7EBF-38B5ADDCA70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51084F9-2BCA-75A5-E727-B582EA600EA5}"/>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0385604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603315" y="537328"/>
            <a:ext cx="11057642" cy="6108569"/>
          </a:xfrm>
        </p:spPr>
        <p:txBody>
          <a:bodyPr>
            <a:norm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Calibri" panose="020F0502020204030204" pitchFamily="34" charset="0"/>
              <a:cs typeface="Arial" panose="020B0604020202020204" pitchFamily="34" charset="0"/>
            </a:endParaRPr>
          </a:p>
        </p:txBody>
      </p:sp>
      <p:graphicFrame>
        <p:nvGraphicFramePr>
          <p:cNvPr id="3" name="Table 3">
            <a:extLst>
              <a:ext uri="{FF2B5EF4-FFF2-40B4-BE49-F238E27FC236}">
                <a16:creationId xmlns:a16="http://schemas.microsoft.com/office/drawing/2014/main" id="{09E8F888-7B05-12E9-D3DE-7DD0AB76A4A6}"/>
              </a:ext>
            </a:extLst>
          </p:cNvPr>
          <p:cNvGraphicFramePr>
            <a:graphicFrameLocks noGrp="1"/>
          </p:cNvGraphicFramePr>
          <p:nvPr>
            <p:extLst>
              <p:ext uri="{D42A27DB-BD31-4B8C-83A1-F6EECF244321}">
                <p14:modId xmlns:p14="http://schemas.microsoft.com/office/powerpoint/2010/main" val="1844560998"/>
              </p:ext>
            </p:extLst>
          </p:nvPr>
        </p:nvGraphicFramePr>
        <p:xfrm>
          <a:off x="669304" y="719666"/>
          <a:ext cx="10919382" cy="4175760"/>
        </p:xfrm>
        <a:graphic>
          <a:graphicData uri="http://schemas.openxmlformats.org/drawingml/2006/table">
            <a:tbl>
              <a:tblPr firstRow="1" bandRow="1">
                <a:tableStyleId>{5C22544A-7EE6-4342-B048-85BDC9FD1C3A}</a:tableStyleId>
              </a:tblPr>
              <a:tblGrid>
                <a:gridCol w="2036189">
                  <a:extLst>
                    <a:ext uri="{9D8B030D-6E8A-4147-A177-3AD203B41FA5}">
                      <a16:colId xmlns:a16="http://schemas.microsoft.com/office/drawing/2014/main" val="2049393784"/>
                    </a:ext>
                  </a:extLst>
                </a:gridCol>
                <a:gridCol w="2931736">
                  <a:extLst>
                    <a:ext uri="{9D8B030D-6E8A-4147-A177-3AD203B41FA5}">
                      <a16:colId xmlns:a16="http://schemas.microsoft.com/office/drawing/2014/main" val="1295787143"/>
                    </a:ext>
                  </a:extLst>
                </a:gridCol>
                <a:gridCol w="5951457">
                  <a:extLst>
                    <a:ext uri="{9D8B030D-6E8A-4147-A177-3AD203B41FA5}">
                      <a16:colId xmlns:a16="http://schemas.microsoft.com/office/drawing/2014/main" val="1894083990"/>
                    </a:ext>
                  </a:extLst>
                </a:gridCol>
              </a:tblGrid>
              <a:tr h="370840">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kern="1200" dirty="0">
                          <a:solidFill>
                            <a:srgbClr val="240000"/>
                          </a:solidFill>
                          <a:effectLst/>
                          <a:latin typeface="+mn-lt"/>
                          <a:ea typeface="+mn-ea"/>
                          <a:cs typeface="+mn-cs"/>
                        </a:rPr>
                        <a:t>THE FORM OF THE MESSENGER’S MESSAGE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651648988"/>
                  </a:ext>
                </a:extLst>
              </a:tr>
              <a:tr h="370840">
                <a:tc>
                  <a:txBody>
                    <a:bodyPr/>
                    <a:lstStyle/>
                    <a:p>
                      <a:r>
                        <a:rPr lang="en-US" sz="2400" b="1" dirty="0"/>
                        <a:t>PREAMBLE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a:r>
                        <a:rPr lang="en-US" sz="3200" b="1" dirty="0"/>
                        <a:t>Identification of Commissioner Addressee, Place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a:r>
                        <a:rPr lang="en-US" sz="3200" b="1" kern="1200" dirty="0">
                          <a:solidFill>
                            <a:schemeClr val="dk1"/>
                          </a:solidFill>
                          <a:effectLst/>
                          <a:latin typeface="+mn-lt"/>
                          <a:ea typeface="+mn-ea"/>
                          <a:cs typeface="+mn-cs"/>
                        </a:rPr>
                        <a:t>And Jacob sent messengers ahead of him t</a:t>
                      </a:r>
                      <a:r>
                        <a:rPr lang="en-US" sz="3200" b="1" kern="1200" dirty="0">
                          <a:solidFill>
                            <a:srgbClr val="240000"/>
                          </a:solidFill>
                          <a:effectLst/>
                          <a:latin typeface="+mn-lt"/>
                          <a:ea typeface="+mn-ea"/>
                          <a:cs typeface="+mn-cs"/>
                        </a:rPr>
                        <a:t>o </a:t>
                      </a:r>
                      <a:r>
                        <a:rPr lang="en-US" sz="3200" b="1" kern="1200" dirty="0">
                          <a:solidFill>
                            <a:schemeClr val="dk1"/>
                          </a:solidFill>
                          <a:effectLst/>
                          <a:latin typeface="+mn-lt"/>
                          <a:ea typeface="+mn-ea"/>
                          <a:cs typeface="+mn-cs"/>
                        </a:rPr>
                        <a:t>Esau his brother,</a:t>
                      </a:r>
                    </a:p>
                    <a:p>
                      <a:pPr algn="l"/>
                      <a:r>
                        <a:rPr lang="en-US" sz="3200" b="1" kern="1200" dirty="0">
                          <a:solidFill>
                            <a:schemeClr val="dk1"/>
                          </a:solidFill>
                          <a:effectLst/>
                          <a:latin typeface="+mn-lt"/>
                          <a:ea typeface="+mn-ea"/>
                          <a:cs typeface="+mn-cs"/>
                        </a:rPr>
                        <a:t>in the land of Seir, the country of Edom.</a:t>
                      </a:r>
                      <a:endParaRPr lang="en-US" sz="3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034548925"/>
                  </a:ext>
                </a:extLst>
              </a:tr>
              <a:tr h="370840">
                <a:tc>
                  <a:txBody>
                    <a:bodyPr/>
                    <a:lstStyle/>
                    <a:p>
                      <a:r>
                        <a:rPr lang="en-US" sz="2400" b="1" dirty="0"/>
                        <a:t>COMMISSION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r>
                        <a:rPr lang="en-US" sz="3200" b="1" cap="all" baseline="0" dirty="0"/>
                        <a:t>Introduction</a:t>
                      </a:r>
                    </a:p>
                    <a:p>
                      <a:r>
                        <a:rPr lang="en-US" sz="3200" b="1" cap="all" baseline="0" dirty="0"/>
                        <a:t>Charge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r>
                        <a:rPr lang="en-US" sz="3200" b="1" kern="1200" dirty="0">
                          <a:solidFill>
                            <a:schemeClr val="dk1"/>
                          </a:solidFill>
                          <a:effectLst/>
                          <a:latin typeface="+mn-lt"/>
                          <a:ea typeface="+mn-ea"/>
                          <a:cs typeface="+mn-cs"/>
                        </a:rPr>
                        <a:t>And he commanded them, saying: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kern="1200" dirty="0">
                          <a:solidFill>
                            <a:schemeClr val="dk1"/>
                          </a:solidFill>
                          <a:effectLst/>
                          <a:latin typeface="+mn-lt"/>
                          <a:ea typeface="+mn-ea"/>
                          <a:cs typeface="+mn-cs"/>
                        </a:rPr>
                        <a:t>Thus you shall say to my lord, Esau: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079018489"/>
                  </a:ext>
                </a:extLst>
              </a:tr>
            </a:tbl>
          </a:graphicData>
        </a:graphic>
      </p:graphicFrame>
    </p:spTree>
    <p:extLst>
      <p:ext uri="{BB962C8B-B14F-4D97-AF65-F5344CB8AC3E}">
        <p14:creationId xmlns:p14="http://schemas.microsoft.com/office/powerpoint/2010/main" val="34684776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4F4B19-8879-0120-F8D5-70CC9ED947A9}"/>
              </a:ext>
            </a:extLst>
          </p:cNvPr>
          <p:cNvSpPr>
            <a:spLocks noGrp="1"/>
          </p:cNvSpPr>
          <p:nvPr>
            <p:ph idx="1"/>
          </p:nvPr>
        </p:nvSpPr>
        <p:spPr/>
        <p:txBody>
          <a:bodyPr>
            <a:normAutofit fontScale="70000" lnSpcReduction="20000"/>
          </a:bodyPr>
          <a:lstStyle/>
          <a:p>
            <a:pPr marL="0" indent="0" algn="ctr">
              <a:buNone/>
            </a:pPr>
            <a:r>
              <a:rPr lang="en-US" sz="6500" b="1" dirty="0">
                <a:solidFill>
                  <a:srgbClr val="FFFFCC"/>
                </a:solidFill>
              </a:rPr>
              <a:t>May YHWH be praised </a:t>
            </a:r>
          </a:p>
          <a:p>
            <a:pPr marL="0" indent="0" algn="ctr">
              <a:buNone/>
            </a:pPr>
            <a:r>
              <a:rPr lang="en-US" sz="6500" b="1" dirty="0">
                <a:solidFill>
                  <a:srgbClr val="FFFFCC"/>
                </a:solidFill>
              </a:rPr>
              <a:t>by our service for him </a:t>
            </a:r>
          </a:p>
          <a:p>
            <a:pPr marL="0" indent="0" algn="ctr">
              <a:buNone/>
            </a:pPr>
            <a:r>
              <a:rPr lang="en-US" sz="6500" b="1" dirty="0">
                <a:solidFill>
                  <a:srgbClr val="FFFFCC"/>
                </a:solidFill>
              </a:rPr>
              <a:t>and may all who open this file be blessed.</a:t>
            </a:r>
          </a:p>
          <a:p>
            <a:pPr marL="0" indent="0" algn="ctr">
              <a:buNone/>
            </a:pPr>
            <a:endParaRPr lang="en-US" sz="3600" b="1" dirty="0">
              <a:solidFill>
                <a:srgbClr val="FFFFCC"/>
              </a:solidFill>
            </a:endParaRPr>
          </a:p>
          <a:p>
            <a:pPr marL="0" indent="0" algn="ctr">
              <a:buNone/>
            </a:pPr>
            <a:endParaRPr lang="en-US" sz="3600" b="1" dirty="0">
              <a:solidFill>
                <a:srgbClr val="FFFFCC"/>
              </a:solidFill>
            </a:endParaRPr>
          </a:p>
          <a:p>
            <a:pPr marL="0" indent="0" algn="ctr">
              <a:buNone/>
            </a:pPr>
            <a:endParaRPr lang="en-US" sz="3600" b="1" dirty="0">
              <a:solidFill>
                <a:srgbClr val="FFFFCC"/>
              </a:solidFill>
            </a:endParaRPr>
          </a:p>
          <a:p>
            <a:pPr marL="0" indent="0" algn="ctr">
              <a:buNone/>
            </a:pPr>
            <a:r>
              <a:rPr lang="en-US" sz="3600" b="1" dirty="0">
                <a:solidFill>
                  <a:srgbClr val="FFFFCC"/>
                </a:solidFill>
              </a:rPr>
              <a:t>For personal use only.</a:t>
            </a:r>
          </a:p>
          <a:p>
            <a:pPr marL="0" indent="0" algn="ctr">
              <a:buNone/>
            </a:pPr>
            <a:r>
              <a:rPr lang="en-US" sz="3600" b="1" dirty="0">
                <a:solidFill>
                  <a:srgbClr val="FFFFCC"/>
                </a:solidFill>
              </a:rPr>
              <a:t>Please do not forward or duplicate.</a:t>
            </a:r>
          </a:p>
          <a:p>
            <a:pPr marL="0" indent="0" algn="ctr">
              <a:buNone/>
            </a:pPr>
            <a:endParaRPr lang="en-US" sz="3600" b="1" dirty="0">
              <a:solidFill>
                <a:srgbClr val="FFFFCC"/>
              </a:solidFill>
            </a:endParaRPr>
          </a:p>
          <a:p>
            <a:pPr marL="0" indent="0" algn="ctr">
              <a:buNone/>
            </a:pPr>
            <a:endParaRPr lang="en-US" sz="3600" b="1" dirty="0">
              <a:solidFill>
                <a:srgbClr val="FFFFCC"/>
              </a:solidFill>
            </a:endParaRPr>
          </a:p>
        </p:txBody>
      </p:sp>
    </p:spTree>
    <p:extLst>
      <p:ext uri="{BB962C8B-B14F-4D97-AF65-F5344CB8AC3E}">
        <p14:creationId xmlns:p14="http://schemas.microsoft.com/office/powerpoint/2010/main" val="25756285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603315" y="537328"/>
            <a:ext cx="11057642" cy="6108569"/>
          </a:xfrm>
        </p:spPr>
        <p:txBody>
          <a:bodyPr>
            <a:norm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Calibri" panose="020F0502020204030204" pitchFamily="34" charset="0"/>
              <a:cs typeface="Arial" panose="020B0604020202020204" pitchFamily="34" charset="0"/>
            </a:endParaRPr>
          </a:p>
        </p:txBody>
      </p:sp>
      <p:graphicFrame>
        <p:nvGraphicFramePr>
          <p:cNvPr id="3" name="Table 3">
            <a:extLst>
              <a:ext uri="{FF2B5EF4-FFF2-40B4-BE49-F238E27FC236}">
                <a16:creationId xmlns:a16="http://schemas.microsoft.com/office/drawing/2014/main" id="{09E8F888-7B05-12E9-D3DE-7DD0AB76A4A6}"/>
              </a:ext>
            </a:extLst>
          </p:cNvPr>
          <p:cNvGraphicFramePr>
            <a:graphicFrameLocks noGrp="1"/>
          </p:cNvGraphicFramePr>
          <p:nvPr>
            <p:extLst>
              <p:ext uri="{D42A27DB-BD31-4B8C-83A1-F6EECF244321}">
                <p14:modId xmlns:p14="http://schemas.microsoft.com/office/powerpoint/2010/main" val="1625074745"/>
              </p:ext>
            </p:extLst>
          </p:nvPr>
        </p:nvGraphicFramePr>
        <p:xfrm>
          <a:off x="669304" y="719666"/>
          <a:ext cx="10919382" cy="4663440"/>
        </p:xfrm>
        <a:graphic>
          <a:graphicData uri="http://schemas.openxmlformats.org/drawingml/2006/table">
            <a:tbl>
              <a:tblPr firstRow="1" bandRow="1">
                <a:tableStyleId>{5C22544A-7EE6-4342-B048-85BDC9FD1C3A}</a:tableStyleId>
              </a:tblPr>
              <a:tblGrid>
                <a:gridCol w="2036189">
                  <a:extLst>
                    <a:ext uri="{9D8B030D-6E8A-4147-A177-3AD203B41FA5}">
                      <a16:colId xmlns:a16="http://schemas.microsoft.com/office/drawing/2014/main" val="2049393784"/>
                    </a:ext>
                  </a:extLst>
                </a:gridCol>
                <a:gridCol w="2931736">
                  <a:extLst>
                    <a:ext uri="{9D8B030D-6E8A-4147-A177-3AD203B41FA5}">
                      <a16:colId xmlns:a16="http://schemas.microsoft.com/office/drawing/2014/main" val="1295787143"/>
                    </a:ext>
                  </a:extLst>
                </a:gridCol>
                <a:gridCol w="5951457">
                  <a:extLst>
                    <a:ext uri="{9D8B030D-6E8A-4147-A177-3AD203B41FA5}">
                      <a16:colId xmlns:a16="http://schemas.microsoft.com/office/drawing/2014/main" val="1894083990"/>
                    </a:ext>
                  </a:extLst>
                </a:gridCol>
              </a:tblGrid>
              <a:tr h="370840">
                <a:tc rowSpan="3">
                  <a:txBody>
                    <a:bodyPr/>
                    <a:lstStyle/>
                    <a:p>
                      <a:pPr algn="l"/>
                      <a:r>
                        <a:rPr lang="en-US" sz="2400" b="1" dirty="0">
                          <a:solidFill>
                            <a:srgbClr val="240000"/>
                          </a:solidFill>
                        </a:rPr>
                        <a:t>MESSAGE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a:r>
                        <a:rPr lang="en-US" sz="3200" b="1" dirty="0">
                          <a:solidFill>
                            <a:srgbClr val="240000"/>
                          </a:solidFill>
                        </a:rPr>
                        <a:t>Citation Formula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a:r>
                        <a:rPr lang="en-US" sz="3200" b="1" kern="1200" dirty="0">
                          <a:solidFill>
                            <a:srgbClr val="240000"/>
                          </a:solidFill>
                          <a:effectLst/>
                          <a:latin typeface="+mn-lt"/>
                          <a:ea typeface="+mn-ea"/>
                          <a:cs typeface="+mn-cs"/>
                        </a:rPr>
                        <a:t>Thus has your servant Jacob declared:</a:t>
                      </a:r>
                      <a:endParaRPr lang="en-US" sz="3200" b="1" dirty="0">
                        <a:solidFill>
                          <a:srgbClr val="24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034548925"/>
                  </a:ext>
                </a:extLst>
              </a:tr>
              <a:tr h="370840">
                <a:tc vMerge="1">
                  <a:txBody>
                    <a:bodyPr/>
                    <a:lstStyle/>
                    <a:p>
                      <a:endParaRPr lang="en-US" sz="3200" b="1" dirty="0">
                        <a:solidFill>
                          <a:srgbClr val="24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r>
                        <a:rPr lang="en-US" sz="3200" b="1" cap="none" baseline="0" dirty="0">
                          <a:solidFill>
                            <a:srgbClr val="240000"/>
                          </a:solidFill>
                        </a:rPr>
                        <a:t>Report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r>
                        <a:rPr lang="en-US" sz="3200" b="1" kern="1200" dirty="0">
                          <a:solidFill>
                            <a:schemeClr val="dk1"/>
                          </a:solidFill>
                          <a:effectLst/>
                          <a:latin typeface="+mn-lt"/>
                          <a:ea typeface="+mn-ea"/>
                          <a:cs typeface="+mn-cs"/>
                        </a:rPr>
                        <a:t>I have sojourned with Laban and stayed there until now. Now I possess oxen, donkeys and flocks, and male and female servants.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079018489"/>
                  </a:ext>
                </a:extLst>
              </a:tr>
              <a:tr h="370840">
                <a:tc vMerge="1">
                  <a:txBody>
                    <a:bodyPr/>
                    <a:lstStyle/>
                    <a:p>
                      <a:endParaRPr lang="en-US" sz="3200" b="1" dirty="0">
                        <a:solidFill>
                          <a:srgbClr val="24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r>
                        <a:rPr lang="en-US" sz="3200" b="1" cap="none" baseline="0" dirty="0">
                          <a:solidFill>
                            <a:srgbClr val="240000"/>
                          </a:solidFill>
                        </a:rPr>
                        <a:t>Purpose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r>
                        <a:rPr lang="en-US" sz="3200" b="1" kern="1200" dirty="0">
                          <a:solidFill>
                            <a:schemeClr val="dk1"/>
                          </a:solidFill>
                          <a:effectLst/>
                          <a:latin typeface="+mn-lt"/>
                          <a:ea typeface="+mn-ea"/>
                          <a:cs typeface="+mn-cs"/>
                        </a:rPr>
                        <a:t>And I have sent [messengers] to inform my lord so I might find favor in your sight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472530974"/>
                  </a:ext>
                </a:extLst>
              </a:tr>
            </a:tbl>
          </a:graphicData>
        </a:graphic>
      </p:graphicFrame>
    </p:spTree>
    <p:extLst>
      <p:ext uri="{BB962C8B-B14F-4D97-AF65-F5344CB8AC3E}">
        <p14:creationId xmlns:p14="http://schemas.microsoft.com/office/powerpoint/2010/main" val="3222663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603315" y="537328"/>
            <a:ext cx="11057642" cy="6108569"/>
          </a:xfrm>
        </p:spPr>
        <p:txBody>
          <a:bodyPr>
            <a:norm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Calibri" panose="020F0502020204030204" pitchFamily="34" charset="0"/>
              <a:cs typeface="Arial" panose="020B0604020202020204" pitchFamily="34" charset="0"/>
            </a:endParaRPr>
          </a:p>
        </p:txBody>
      </p:sp>
      <p:graphicFrame>
        <p:nvGraphicFramePr>
          <p:cNvPr id="3" name="Table 3">
            <a:extLst>
              <a:ext uri="{FF2B5EF4-FFF2-40B4-BE49-F238E27FC236}">
                <a16:creationId xmlns:a16="http://schemas.microsoft.com/office/drawing/2014/main" id="{09E8F888-7B05-12E9-D3DE-7DD0AB76A4A6}"/>
              </a:ext>
            </a:extLst>
          </p:cNvPr>
          <p:cNvGraphicFramePr>
            <a:graphicFrameLocks noGrp="1"/>
          </p:cNvGraphicFramePr>
          <p:nvPr>
            <p:extLst>
              <p:ext uri="{D42A27DB-BD31-4B8C-83A1-F6EECF244321}">
                <p14:modId xmlns:p14="http://schemas.microsoft.com/office/powerpoint/2010/main" val="4176684184"/>
              </p:ext>
            </p:extLst>
          </p:nvPr>
        </p:nvGraphicFramePr>
        <p:xfrm>
          <a:off x="669304" y="719666"/>
          <a:ext cx="10919382" cy="3200400"/>
        </p:xfrm>
        <a:graphic>
          <a:graphicData uri="http://schemas.openxmlformats.org/drawingml/2006/table">
            <a:tbl>
              <a:tblPr firstRow="1" bandRow="1">
                <a:tableStyleId>{5C22544A-7EE6-4342-B048-85BDC9FD1C3A}</a:tableStyleId>
              </a:tblPr>
              <a:tblGrid>
                <a:gridCol w="2265282">
                  <a:extLst>
                    <a:ext uri="{9D8B030D-6E8A-4147-A177-3AD203B41FA5}">
                      <a16:colId xmlns:a16="http://schemas.microsoft.com/office/drawing/2014/main" val="2049393784"/>
                    </a:ext>
                  </a:extLst>
                </a:gridCol>
                <a:gridCol w="2702643">
                  <a:extLst>
                    <a:ext uri="{9D8B030D-6E8A-4147-A177-3AD203B41FA5}">
                      <a16:colId xmlns:a16="http://schemas.microsoft.com/office/drawing/2014/main" val="1295787143"/>
                    </a:ext>
                  </a:extLst>
                </a:gridCol>
                <a:gridCol w="5951457">
                  <a:extLst>
                    <a:ext uri="{9D8B030D-6E8A-4147-A177-3AD203B41FA5}">
                      <a16:colId xmlns:a16="http://schemas.microsoft.com/office/drawing/2014/main" val="1894083990"/>
                    </a:ext>
                  </a:extLst>
                </a:gridCol>
              </a:tblGrid>
              <a:tr h="370840">
                <a:tc rowSpan="3">
                  <a:txBody>
                    <a:bodyPr/>
                    <a:lstStyle/>
                    <a:p>
                      <a:pPr algn="l"/>
                      <a:r>
                        <a:rPr lang="en-US" sz="2200" b="1" dirty="0">
                          <a:solidFill>
                            <a:srgbClr val="240000"/>
                          </a:solidFill>
                        </a:rPr>
                        <a:t>MISSION</a:t>
                      </a:r>
                    </a:p>
                    <a:p>
                      <a:pPr algn="l"/>
                      <a:r>
                        <a:rPr lang="en-US" sz="2200" b="1" dirty="0">
                          <a:solidFill>
                            <a:srgbClr val="240000"/>
                          </a:solidFill>
                        </a:rPr>
                        <a:t>ACCOMPLISHED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a:r>
                        <a:rPr lang="en-US" sz="3200" b="1" dirty="0">
                          <a:solidFill>
                            <a:srgbClr val="240000"/>
                          </a:solidFill>
                        </a:rPr>
                        <a:t>Narrative note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r>
                        <a:rPr lang="en-US" sz="3200" b="1" kern="1200" dirty="0">
                          <a:solidFill>
                            <a:srgbClr val="240000"/>
                          </a:solidFill>
                          <a:effectLst/>
                          <a:latin typeface="+mn-lt"/>
                          <a:ea typeface="+mn-ea"/>
                          <a:cs typeface="+mn-cs"/>
                        </a:rPr>
                        <a:t>The messengers returned to Jacob saying: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034548925"/>
                  </a:ext>
                </a:extLst>
              </a:tr>
              <a:tr h="370840">
                <a:tc vMerge="1">
                  <a:txBody>
                    <a:bodyPr/>
                    <a:lstStyle/>
                    <a:p>
                      <a:endParaRPr lang="en-US" sz="3200" b="1" dirty="0">
                        <a:solidFill>
                          <a:srgbClr val="24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r>
                        <a:rPr lang="en-US" sz="3200" b="1" cap="none" baseline="0" dirty="0">
                          <a:solidFill>
                            <a:srgbClr val="240000"/>
                          </a:solidFill>
                        </a:rPr>
                        <a:t>Report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r>
                        <a:rPr lang="en-US" sz="3200" b="1" kern="1200" dirty="0">
                          <a:solidFill>
                            <a:schemeClr val="dk1"/>
                          </a:solidFill>
                          <a:effectLst/>
                          <a:latin typeface="+mn-lt"/>
                          <a:ea typeface="+mn-ea"/>
                          <a:cs typeface="+mn-cs"/>
                        </a:rPr>
                        <a:t>We came to your brother Esau;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079018489"/>
                  </a:ext>
                </a:extLst>
              </a:tr>
              <a:tr h="370840">
                <a:tc vMerge="1">
                  <a:txBody>
                    <a:bodyPr/>
                    <a:lstStyle/>
                    <a:p>
                      <a:endParaRPr lang="en-US" sz="3200" b="1" dirty="0">
                        <a:solidFill>
                          <a:srgbClr val="24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r>
                        <a:rPr lang="en-US" sz="3200" b="1" cap="none" baseline="0" dirty="0">
                          <a:solidFill>
                            <a:srgbClr val="240000"/>
                          </a:solidFill>
                        </a:rPr>
                        <a:t>Reaction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r>
                        <a:rPr lang="en-US" sz="3200" b="1" kern="1200" dirty="0">
                          <a:solidFill>
                            <a:schemeClr val="dk1"/>
                          </a:solidFill>
                          <a:effectLst/>
                          <a:latin typeface="+mn-lt"/>
                          <a:ea typeface="+mn-ea"/>
                          <a:cs typeface="+mn-cs"/>
                        </a:rPr>
                        <a:t>now he is coming out to meet you accompanied by four hundred men.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472530974"/>
                  </a:ext>
                </a:extLst>
              </a:tr>
            </a:tbl>
          </a:graphicData>
        </a:graphic>
      </p:graphicFrame>
    </p:spTree>
    <p:extLst>
      <p:ext uri="{BB962C8B-B14F-4D97-AF65-F5344CB8AC3E}">
        <p14:creationId xmlns:p14="http://schemas.microsoft.com/office/powerpoint/2010/main" val="8779616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603315" y="839972"/>
            <a:ext cx="11057642" cy="5805925"/>
          </a:xfrm>
        </p:spPr>
        <p:txBody>
          <a:bodyPr>
            <a:normAutofit lnSpcReduction="10000"/>
          </a:bodyPr>
          <a:lstStyle/>
          <a:p>
            <a:pPr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goal of prophetic speech was to get the addressees to view reality the way God perceived it. This typically involved breaking down prevailing perceptions and reconstructing them according to the divine mind. The communication/rhetorical event has four phases: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2913" indent="-442913">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The commissioning of the messenger.</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2913" indent="-442913">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The transmission of the message to the messenger.</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2913" indent="-442913">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The delivery of the message.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2913" indent="-442913">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	The report of the task completed and the response of the addressee.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218293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E3561C-DE93-D6A6-75DF-3D6FD1F9EB95}"/>
              </a:ext>
            </a:extLst>
          </p:cNvPr>
          <p:cNvSpPr>
            <a:spLocks noGrp="1"/>
          </p:cNvSpPr>
          <p:nvPr>
            <p:ph type="title"/>
          </p:nvPr>
        </p:nvSpPr>
        <p:spPr>
          <a:xfrm>
            <a:off x="838200" y="467832"/>
            <a:ext cx="10515600" cy="794372"/>
          </a:xfrm>
        </p:spPr>
        <p:txBody>
          <a:bodyPr>
            <a:normAutofit/>
          </a:bodyPr>
          <a:lstStyle/>
          <a:p>
            <a:r>
              <a:rPr lang="en-US" sz="4000" b="1" dirty="0">
                <a:solidFill>
                  <a:srgbClr val="FFFFCC"/>
                </a:solidFill>
                <a:latin typeface="+mn-lt"/>
              </a:rPr>
              <a:t>A.	</a:t>
            </a:r>
            <a:r>
              <a:rPr lang="en-US" sz="4000" b="1" dirty="0">
                <a:solidFill>
                  <a:srgbClr val="FFFFCC"/>
                </a:solidFill>
                <a:effectLst/>
                <a:latin typeface="+mn-lt"/>
                <a:ea typeface="MS Gothic" panose="020B0609070205080204" pitchFamily="49" charset="-128"/>
                <a:cs typeface="Arial" panose="020B0604020202020204" pitchFamily="34" charset="0"/>
              </a:rPr>
              <a:t>Introduction to Hebrew Prophecy</a:t>
            </a:r>
            <a:endParaRPr lang="en-US" sz="4000" dirty="0">
              <a:solidFill>
                <a:srgbClr val="FFFFCC"/>
              </a:solidFill>
              <a:latin typeface="+mn-lt"/>
            </a:endParaRPr>
          </a:p>
        </p:txBody>
      </p:sp>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614314" y="1262204"/>
            <a:ext cx="10963372" cy="5851525"/>
          </a:xfrm>
        </p:spPr>
        <p:txBody>
          <a:bodyPr>
            <a:normAutofit fontScale="92500" lnSpcReduction="10000"/>
          </a:bodyPr>
          <a:lstStyle/>
          <a:p>
            <a:pPr marL="342900" indent="-342900">
              <a:lnSpc>
                <a:spcPct val="110000"/>
              </a:lnSpc>
              <a:spcBef>
                <a:spcPts val="0"/>
              </a:spcBef>
              <a:spcAft>
                <a:spcPts val="1200"/>
              </a:spcAft>
              <a:buAutoNum type="arabi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Arial" panose="020B0604020202020204" pitchFamily="34" charset="0"/>
              </a:rPr>
              <a:t>	Designations for Prophet</a:t>
            </a:r>
          </a:p>
          <a:p>
            <a:pPr marL="514350" indent="-514350">
              <a:lnSpc>
                <a:spcPct val="107000"/>
              </a:lnSpc>
              <a:spcAft>
                <a:spcPts val="600"/>
              </a:spcAft>
              <a:buAutoNum type="arabicPeriod" startAt="2"/>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The History of the Prophetic Institution in Israel</a:t>
            </a:r>
          </a:p>
          <a:p>
            <a:pPr marL="514350" indent="-514350">
              <a:lnSpc>
                <a:spcPct val="107000"/>
              </a:lnSpc>
              <a:spcAft>
                <a:spcPts val="600"/>
              </a:spcAft>
              <a:buAutoNum type="arabicPeriod" startAt="2"/>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The Nature of Prophetic Ministry</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From Divine Revelation to Prophetic Book</a:t>
            </a:r>
            <a:endParaRPr lang="en-US" sz="3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2913"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Many questions concerning the relationship between oral proclamation and written prophecy in ancient Israel remain unanswered. But most of the prophetic books in our First Testament must have gone through a process involving most if not all the following stages:</a:t>
            </a:r>
            <a:endParaRPr lang="en-US" sz="3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726682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358219" y="1775637"/>
            <a:ext cx="11302738" cy="4870260"/>
          </a:xfrm>
        </p:spPr>
        <p:txBody>
          <a:bodyPr>
            <a:normAutofit/>
          </a:bodyPr>
          <a:lstStyle/>
          <a:p>
            <a:pPr marL="536575" indent="-357188">
              <a:lnSpc>
                <a:spcPct val="120000"/>
              </a:lnSpc>
              <a:spcBef>
                <a:spcPts val="0"/>
              </a:spcBef>
              <a:spcAft>
                <a:spcPts val="600"/>
              </a:spcAft>
              <a:buNone/>
              <a:tabLst>
                <a:tab pos="536575" algn="l"/>
                <a:tab pos="685800" algn="l"/>
                <a:tab pos="715963"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The prophet received his message from God.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36575" indent="-357188">
              <a:lnSpc>
                <a:spcPct val="120000"/>
              </a:lnSpc>
              <a:spcBef>
                <a:spcPts val="0"/>
              </a:spcBef>
              <a:spcAft>
                <a:spcPts val="600"/>
              </a:spcAft>
              <a:buNone/>
              <a:tabLst>
                <a:tab pos="536575" algn="l"/>
                <a:tab pos="685800" algn="l"/>
                <a:tab pos="715963"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The prophet transmitted that message to his/her audience.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93737" indent="-514350">
              <a:lnSpc>
                <a:spcPct val="120000"/>
              </a:lnSpc>
              <a:spcBef>
                <a:spcPts val="0"/>
              </a:spcBef>
              <a:spcAft>
                <a:spcPts val="600"/>
              </a:spcAft>
              <a:buAutoNum type="alphaLcPeriod" startAt="3"/>
              <a:tabLst>
                <a:tab pos="536575" algn="l"/>
                <a:tab pos="685800" algn="l"/>
                <a:tab pos="715963"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oracle was transcribed—committed to written text.</a:t>
            </a:r>
          </a:p>
          <a:p>
            <a:pPr marL="693737" indent="-514350">
              <a:lnSpc>
                <a:spcPct val="120000"/>
              </a:lnSpc>
              <a:spcBef>
                <a:spcPts val="0"/>
              </a:spcBef>
              <a:spcAft>
                <a:spcPts val="600"/>
              </a:spcAft>
              <a:buAutoNum type="alphaLcPeriod" startAt="3"/>
              <a:tabLst>
                <a:tab pos="536575" algn="l"/>
                <a:tab pos="685800" algn="l"/>
                <a:tab pos="715963"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circumstances of the prophetic event were often added to the transcribed oracle, creating a complete literary unit.</a:t>
            </a:r>
          </a:p>
          <a:p>
            <a:pPr marL="693737" indent="-514350">
              <a:lnSpc>
                <a:spcPct val="120000"/>
              </a:lnSpc>
              <a:spcBef>
                <a:spcPts val="0"/>
              </a:spcBef>
              <a:spcAft>
                <a:spcPts val="600"/>
              </a:spcAft>
              <a:buFont typeface="Arial" panose="020B0604020202020204" pitchFamily="34" charset="0"/>
              <a:buAutoNum type="alphaLcPeriod" startAt="3"/>
              <a:tabLst>
                <a:tab pos="536575" algn="l"/>
                <a:tab pos="685800" algn="l"/>
                <a:tab pos="715963"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literary units were gathered.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79387" indent="0">
              <a:lnSpc>
                <a:spcPct val="120000"/>
              </a:lnSpc>
              <a:spcBef>
                <a:spcPts val="0"/>
              </a:spcBef>
              <a:spcAft>
                <a:spcPts val="600"/>
              </a:spcAft>
              <a:buNone/>
              <a:tabLst>
                <a:tab pos="536575" algn="l"/>
                <a:tab pos="685800" algn="l"/>
                <a:tab pos="715963"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Title 2">
            <a:extLst>
              <a:ext uri="{FF2B5EF4-FFF2-40B4-BE49-F238E27FC236}">
                <a16:creationId xmlns:a16="http://schemas.microsoft.com/office/drawing/2014/main" id="{4B7A07BA-C5BF-4788-378F-B99ABEA5251A}"/>
              </a:ext>
            </a:extLst>
          </p:cNvPr>
          <p:cNvSpPr>
            <a:spLocks noGrp="1"/>
          </p:cNvSpPr>
          <p:nvPr>
            <p:ph type="title"/>
          </p:nvPr>
        </p:nvSpPr>
        <p:spPr>
          <a:xfrm>
            <a:off x="838200" y="918019"/>
            <a:ext cx="10515600" cy="681250"/>
          </a:xfrm>
        </p:spPr>
        <p:txBody>
          <a:bodyPr>
            <a:normAutofit fontScale="90000"/>
          </a:bodyPr>
          <a:lstStyle/>
          <a:p>
            <a:r>
              <a:rPr lang="en-US" b="1" dirty="0">
                <a:solidFill>
                  <a:srgbClr val="FFFFCC"/>
                </a:solidFill>
                <a:latin typeface="+mn-lt"/>
              </a:rPr>
              <a:t>Stages in the Production of a Prophetic Book</a:t>
            </a:r>
          </a:p>
        </p:txBody>
      </p:sp>
    </p:spTree>
    <p:extLst>
      <p:ext uri="{BB962C8B-B14F-4D97-AF65-F5344CB8AC3E}">
        <p14:creationId xmlns:p14="http://schemas.microsoft.com/office/powerpoint/2010/main" val="19554687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358219" y="3009014"/>
            <a:ext cx="11302738" cy="3636883"/>
          </a:xfrm>
        </p:spPr>
        <p:txBody>
          <a:bodyPr>
            <a:noAutofit/>
          </a:bodyPr>
          <a:lstStyle/>
          <a:p>
            <a:pPr marL="536575" indent="-536575">
              <a:lnSpc>
                <a:spcPct val="100000"/>
              </a:lnSpc>
              <a:spcBef>
                <a:spcPts val="0"/>
              </a:spcBef>
              <a:buNone/>
              <a:tabLst>
                <a:tab pos="536575" algn="l"/>
                <a:tab pos="685800" algn="l"/>
                <a:tab pos="715963"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	The collection was organized and individual oracles were stitched together by means of connective and correlative notes, resulting in a more or less coherent book.</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36575" indent="-536575">
              <a:lnSpc>
                <a:spcPct val="100000"/>
              </a:lnSpc>
              <a:spcBef>
                <a:spcPts val="0"/>
              </a:spcBef>
              <a:buNone/>
              <a:tabLst>
                <a:tab pos="536575" algn="l"/>
                <a:tab pos="685800" algn="l"/>
                <a:tab pos="715963"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	A formal heading was added to the book, identifying the prophet, the circumstances of ministry, and the genre of the collection.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Title 2">
            <a:extLst>
              <a:ext uri="{FF2B5EF4-FFF2-40B4-BE49-F238E27FC236}">
                <a16:creationId xmlns:a16="http://schemas.microsoft.com/office/drawing/2014/main" id="{4B7A07BA-C5BF-4788-378F-B99ABEA5251A}"/>
              </a:ext>
            </a:extLst>
          </p:cNvPr>
          <p:cNvSpPr>
            <a:spLocks noGrp="1"/>
          </p:cNvSpPr>
          <p:nvPr>
            <p:ph type="title"/>
          </p:nvPr>
        </p:nvSpPr>
        <p:spPr>
          <a:xfrm>
            <a:off x="753140" y="1796902"/>
            <a:ext cx="10515600" cy="681250"/>
          </a:xfrm>
        </p:spPr>
        <p:txBody>
          <a:bodyPr>
            <a:normAutofit/>
          </a:bodyPr>
          <a:lstStyle/>
          <a:p>
            <a:r>
              <a:rPr lang="en-US" sz="3600" b="1" dirty="0">
                <a:solidFill>
                  <a:srgbClr val="FFFFCC"/>
                </a:solidFill>
                <a:latin typeface="+mn-lt"/>
              </a:rPr>
              <a:t>Stages in the Production of a Prophetic Book</a:t>
            </a:r>
          </a:p>
        </p:txBody>
      </p:sp>
    </p:spTree>
    <p:extLst>
      <p:ext uri="{BB962C8B-B14F-4D97-AF65-F5344CB8AC3E}">
        <p14:creationId xmlns:p14="http://schemas.microsoft.com/office/powerpoint/2010/main" val="42617496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744717" y="1052623"/>
            <a:ext cx="10916239" cy="5593274"/>
          </a:xfrm>
        </p:spPr>
        <p:txBody>
          <a:bodyPr>
            <a:noAutofit/>
          </a:bodyPr>
          <a:lstStyle/>
          <a:p>
            <a:pPr marL="0" indent="0">
              <a:lnSpc>
                <a:spcPct val="100000"/>
              </a:lnSpc>
              <a:spcBef>
                <a:spcPts val="0"/>
              </a:spcBef>
              <a:spcAft>
                <a:spcPts val="600"/>
              </a:spcAft>
              <a:buNone/>
            </a:pPr>
            <a:r>
              <a:rPr lang="en-US" sz="3600" b="1" dirty="0">
                <a:solidFill>
                  <a:srgbClr val="FFFFCC"/>
                </a:solidFill>
              </a:rPr>
              <a:t>Hereafter most alterations represent text critical rather than compositional matters.  </a:t>
            </a:r>
          </a:p>
          <a:p>
            <a:pPr marL="0" indent="0">
              <a:lnSpc>
                <a:spcPct val="100000"/>
              </a:lnSpc>
              <a:spcBef>
                <a:spcPts val="0"/>
              </a:spcBef>
              <a:spcAft>
                <a:spcPts val="600"/>
              </a:spcAft>
              <a:buNone/>
            </a:pPr>
            <a:r>
              <a:rPr lang="en-US" sz="3600" b="1" dirty="0">
                <a:solidFill>
                  <a:srgbClr val="FFFFCC"/>
                </a:solidFill>
              </a:rPr>
              <a:t>Prophetic messages were often recorded so they could be delivered by a messenger to the intended audience or be preserved for that and/or future generations. </a:t>
            </a:r>
          </a:p>
          <a:p>
            <a:pPr marL="0" indent="0">
              <a:lnSpc>
                <a:spcPct val="100000"/>
              </a:lnSpc>
              <a:spcBef>
                <a:spcPts val="0"/>
              </a:spcBef>
              <a:spcAft>
                <a:spcPts val="600"/>
              </a:spcAft>
              <a:buNone/>
            </a:pPr>
            <a:r>
              <a:rPr lang="en-US" sz="3600" b="1" dirty="0">
                <a:solidFill>
                  <a:srgbClr val="FFFFCC"/>
                </a:solidFill>
              </a:rPr>
              <a:t>But in the absence of audience response and in the face of false prophetic opposition, it was not only important that prophecies be fulfilled, but that the audience would know that events occur specifically in fulfillment of his words. </a:t>
            </a:r>
          </a:p>
        </p:txBody>
      </p:sp>
    </p:spTree>
    <p:extLst>
      <p:ext uri="{BB962C8B-B14F-4D97-AF65-F5344CB8AC3E}">
        <p14:creationId xmlns:p14="http://schemas.microsoft.com/office/powerpoint/2010/main" val="15386590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575035" y="1169581"/>
            <a:ext cx="10925666" cy="5476316"/>
          </a:xfrm>
        </p:spPr>
        <p:txBody>
          <a:bodyPr>
            <a:noAutofit/>
          </a:bodyPr>
          <a:lstStyle/>
          <a:p>
            <a:pPr marL="0" indent="0">
              <a:lnSpc>
                <a:spcPct val="100000"/>
              </a:lnSpc>
              <a:spcBef>
                <a:spcPts val="0"/>
              </a:spcBef>
              <a:spcAft>
                <a:spcPts val="600"/>
              </a:spcAft>
              <a:buNone/>
            </a:pPr>
            <a:r>
              <a:rPr lang="en-US" sz="3200" b="1" dirty="0">
                <a:solidFill>
                  <a:srgbClr val="FFFFCC"/>
                </a:solidFill>
              </a:rPr>
              <a:t>In the ancient world, where messengers had a reputation for deceit, written documentation of a message offered the most foolproof means of determining whether a messenger was true or false. </a:t>
            </a:r>
          </a:p>
          <a:p>
            <a:pPr marL="0" indent="0">
              <a:lnSpc>
                <a:spcPct val="100000"/>
              </a:lnSpc>
              <a:spcBef>
                <a:spcPts val="0"/>
              </a:spcBef>
              <a:spcAft>
                <a:spcPts val="600"/>
              </a:spcAft>
              <a:buNone/>
            </a:pPr>
            <a:r>
              <a:rPr lang="en-US" sz="3200" b="1" dirty="0">
                <a:solidFill>
                  <a:srgbClr val="FFFFCC"/>
                </a:solidFill>
              </a:rPr>
              <a:t>Accordingly, recorded oracles provided a test of the truth or falsehood of a person’s claims to prophetic status; earlier predictions could be checked in the light of historical fact. </a:t>
            </a:r>
          </a:p>
        </p:txBody>
      </p:sp>
    </p:spTree>
    <p:extLst>
      <p:ext uri="{BB962C8B-B14F-4D97-AF65-F5344CB8AC3E}">
        <p14:creationId xmlns:p14="http://schemas.microsoft.com/office/powerpoint/2010/main" val="1678658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E3561C-DE93-D6A6-75DF-3D6FD1F9EB95}"/>
              </a:ext>
            </a:extLst>
          </p:cNvPr>
          <p:cNvSpPr>
            <a:spLocks noGrp="1"/>
          </p:cNvSpPr>
          <p:nvPr>
            <p:ph type="title"/>
          </p:nvPr>
        </p:nvSpPr>
        <p:spPr>
          <a:xfrm>
            <a:off x="838200" y="733646"/>
            <a:ext cx="10515600" cy="794372"/>
          </a:xfrm>
        </p:spPr>
        <p:txBody>
          <a:bodyPr>
            <a:normAutofit/>
          </a:bodyPr>
          <a:lstStyle/>
          <a:p>
            <a:r>
              <a:rPr lang="en-US" sz="4000" b="1" dirty="0">
                <a:solidFill>
                  <a:srgbClr val="FFFFCC"/>
                </a:solidFill>
                <a:latin typeface="+mn-lt"/>
              </a:rPr>
              <a:t>A.	</a:t>
            </a:r>
            <a:r>
              <a:rPr lang="en-US" sz="4000" b="1" dirty="0">
                <a:solidFill>
                  <a:srgbClr val="FFFFCC"/>
                </a:solidFill>
                <a:effectLst/>
                <a:latin typeface="+mn-lt"/>
                <a:ea typeface="MS Gothic" panose="020B0609070205080204" pitchFamily="49" charset="-128"/>
                <a:cs typeface="Arial" panose="020B0604020202020204" pitchFamily="34" charset="0"/>
              </a:rPr>
              <a:t>Introduction to Hebrew Prophecy</a:t>
            </a:r>
            <a:endParaRPr lang="en-US" sz="4000" dirty="0">
              <a:solidFill>
                <a:srgbClr val="FFFFCC"/>
              </a:solidFill>
              <a:latin typeface="+mn-lt"/>
            </a:endParaRPr>
          </a:p>
        </p:txBody>
      </p:sp>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697585" y="1935125"/>
            <a:ext cx="10963372" cy="4710771"/>
          </a:xfrm>
        </p:spPr>
        <p:txBody>
          <a:bodyPr>
            <a:normAutofit/>
          </a:bodyPr>
          <a:lstStyle/>
          <a:p>
            <a:pPr marL="342900" indent="-342900">
              <a:lnSpc>
                <a:spcPct val="110000"/>
              </a:lnSpc>
              <a:spcBef>
                <a:spcPts val="0"/>
              </a:spcBef>
              <a:spcAft>
                <a:spcPts val="1200"/>
              </a:spcAft>
              <a:buAutoNum type="arabi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Arial" panose="020B0604020202020204" pitchFamily="34" charset="0"/>
              </a:rPr>
              <a:t>	Designations for Prophet</a:t>
            </a:r>
          </a:p>
          <a:p>
            <a:pPr marL="514350" indent="-514350">
              <a:lnSpc>
                <a:spcPct val="107000"/>
              </a:lnSpc>
              <a:spcAft>
                <a:spcPts val="600"/>
              </a:spcAft>
              <a:buAutoNum type="arabicPeriod" startAt="2"/>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The History of the Prophetic Institution in Israel</a:t>
            </a:r>
          </a:p>
          <a:p>
            <a:pPr marL="514350" indent="-514350">
              <a:lnSpc>
                <a:spcPct val="107000"/>
              </a:lnSpc>
              <a:spcAft>
                <a:spcPts val="600"/>
              </a:spcAft>
              <a:buAutoNum type="arabicPeriod" startAt="2"/>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The Nature of Prophetic Ministry</a:t>
            </a:r>
          </a:p>
          <a:p>
            <a:pPr marL="514350" indent="-514350">
              <a:lnSpc>
                <a:spcPct val="107000"/>
              </a:lnSpc>
              <a:spcAft>
                <a:spcPts val="600"/>
              </a:spcAft>
              <a:buAutoNum type="arabicPeriod" startAt="2"/>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From Divine Revelation to Prophetic Book</a:t>
            </a:r>
          </a:p>
          <a:p>
            <a:pPr marL="514350" indent="-514350">
              <a:lnSpc>
                <a:spcPct val="107000"/>
              </a:lnSpc>
              <a:spcAft>
                <a:spcPts val="600"/>
              </a:spcAft>
              <a:buAutoNum type="arabicPeriod" startAt="2"/>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Basic Principles Involved in Interpreting Hebrew Prophecy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742950" indent="-742950">
              <a:lnSpc>
                <a:spcPct val="107000"/>
              </a:lnSpc>
              <a:spcAft>
                <a:spcPts val="600"/>
              </a:spcAft>
              <a:buAutoNum type="arabicPeriod" startAt="4"/>
              <a:tabLst>
                <a:tab pos="228600" algn="l"/>
                <a:tab pos="457200" algn="l"/>
                <a:tab pos="685800" algn="l"/>
                <a:tab pos="914400" algn="l"/>
                <a:tab pos="1143000" algn="l"/>
                <a:tab pos="1371600" algn="l"/>
                <a:tab pos="1600200" algn="l"/>
                <a:tab pos="1828800" algn="l"/>
              </a:tabLst>
            </a:pPr>
            <a:endParaRPr lang="en-US" sz="3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172988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584461" y="681250"/>
            <a:ext cx="10897385" cy="5964647"/>
          </a:xfrm>
        </p:spPr>
        <p:txBody>
          <a:bodyPr>
            <a:noAutofit/>
          </a:bodyPr>
          <a:lstStyle/>
          <a:p>
            <a:pPr marL="514350" indent="-514350">
              <a:lnSpc>
                <a:spcPct val="100000"/>
              </a:lnSpc>
              <a:spcBef>
                <a:spcPts val="0"/>
              </a:spcBef>
              <a:spcAft>
                <a:spcPts val="1200"/>
              </a:spcAft>
              <a:buAutoNum type="alphaLcPeriod"/>
            </a:pPr>
            <a:r>
              <a:rPr lang="en-US" sz="3200" b="1" dirty="0">
                <a:solidFill>
                  <a:srgbClr val="FFFFCC"/>
                </a:solidFill>
              </a:rPr>
              <a:t>Recognize that prophetic speech is rhetorical speech. Rhetoric is the art of using language for persuasion, in speaking or writing, especially in oratory. </a:t>
            </a:r>
          </a:p>
          <a:p>
            <a:pPr marL="536575" indent="0">
              <a:lnSpc>
                <a:spcPct val="100000"/>
              </a:lnSpc>
              <a:spcBef>
                <a:spcPts val="0"/>
              </a:spcBef>
              <a:spcAft>
                <a:spcPts val="1200"/>
              </a:spcAft>
              <a:buNone/>
            </a:pPr>
            <a:r>
              <a:rPr lang="en-US" sz="3200" b="1" dirty="0">
                <a:solidFill>
                  <a:srgbClr val="FFFFCC"/>
                </a:solidFill>
              </a:rPr>
              <a:t>The interpreter of prophecy must examine the text for clues to the passion and goal of the speaker, the mental and spiritual state of the audience, the theological message communicated, and the rhetorical strategies employed to get the message across.</a:t>
            </a:r>
          </a:p>
        </p:txBody>
      </p:sp>
    </p:spTree>
    <p:extLst>
      <p:ext uri="{BB962C8B-B14F-4D97-AF65-F5344CB8AC3E}">
        <p14:creationId xmlns:p14="http://schemas.microsoft.com/office/powerpoint/2010/main" val="3198890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568" y="340659"/>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838200" y="2044141"/>
            <a:ext cx="10013576" cy="2225225"/>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25</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	</a:t>
            </a:r>
            <a:r>
              <a:rPr lang="en-US" sz="40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Heralds of YHWH’s Glory and Grace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Introduction to the Prophets of Israel</a:t>
            </a:r>
            <a:endParaRPr lang="en-US" sz="54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59447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584461" y="681250"/>
            <a:ext cx="10897385" cy="5964647"/>
          </a:xfrm>
        </p:spPr>
        <p:txBody>
          <a:bodyPr>
            <a:noAutofit/>
          </a:bodyPr>
          <a:lstStyle/>
          <a:p>
            <a:pPr marL="514350" indent="-514350">
              <a:lnSpc>
                <a:spcPct val="100000"/>
              </a:lnSpc>
              <a:spcBef>
                <a:spcPts val="0"/>
              </a:spcBef>
              <a:spcAft>
                <a:spcPts val="1200"/>
              </a:spcAft>
              <a:buAutoNum type="alphaLcPeriod" startAt="2"/>
            </a:pPr>
            <a:r>
              <a:rPr lang="en-US" sz="3200" b="1" dirty="0">
                <a:solidFill>
                  <a:srgbClr val="FFFFCC"/>
                </a:solidFill>
              </a:rPr>
              <a:t>Interpret the oracle within its cultural context.</a:t>
            </a:r>
          </a:p>
          <a:p>
            <a:pPr marL="442913" indent="0">
              <a:lnSpc>
                <a:spcPct val="100000"/>
              </a:lnSpc>
              <a:spcBef>
                <a:spcPts val="0"/>
              </a:spcBef>
              <a:spcAft>
                <a:spcPts val="1200"/>
              </a:spcAft>
              <a:buNone/>
            </a:pPr>
            <a:r>
              <a:rPr lang="en-US" sz="3200" b="1" dirty="0">
                <a:solidFill>
                  <a:srgbClr val="FFFFCC"/>
                </a:solidFill>
              </a:rPr>
              <a:t>Often awareness of cultural features learned from the First Testament itself and from extra-biblical artifactual and literary source may illumine our understanding of the message.</a:t>
            </a:r>
          </a:p>
          <a:p>
            <a:pPr marL="514350" indent="-514350">
              <a:lnSpc>
                <a:spcPct val="100000"/>
              </a:lnSpc>
              <a:spcBef>
                <a:spcPts val="0"/>
              </a:spcBef>
              <a:spcAft>
                <a:spcPts val="1200"/>
              </a:spcAft>
              <a:buAutoNum type="alphaLcPeriod" startAt="3"/>
            </a:pPr>
            <a:r>
              <a:rPr lang="en-US" sz="3200" b="1" dirty="0">
                <a:solidFill>
                  <a:srgbClr val="FFFFCC"/>
                </a:solidFill>
              </a:rPr>
              <a:t>Interpret the oracle within its literary context. </a:t>
            </a:r>
          </a:p>
          <a:p>
            <a:pPr marL="442913" indent="0">
              <a:lnSpc>
                <a:spcPct val="100000"/>
              </a:lnSpc>
              <a:spcBef>
                <a:spcPts val="0"/>
              </a:spcBef>
              <a:spcAft>
                <a:spcPts val="1200"/>
              </a:spcAft>
              <a:buNone/>
            </a:pPr>
            <a:r>
              <a:rPr lang="en-US" sz="3200" b="1" dirty="0">
                <a:solidFill>
                  <a:srgbClr val="FFFFCC"/>
                </a:solidFill>
              </a:rPr>
              <a:t>Examine how it fits into the canonical arrangement of a prophet’s messages and how it relates to other oracles by the same prophet.</a:t>
            </a:r>
          </a:p>
        </p:txBody>
      </p:sp>
    </p:spTree>
    <p:extLst>
      <p:ext uri="{BB962C8B-B14F-4D97-AF65-F5344CB8AC3E}">
        <p14:creationId xmlns:p14="http://schemas.microsoft.com/office/powerpoint/2010/main" val="16733669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584461" y="923827"/>
            <a:ext cx="10897385" cy="5722070"/>
          </a:xfrm>
        </p:spPr>
        <p:txBody>
          <a:bodyPr>
            <a:noAutofit/>
          </a:bodyPr>
          <a:lstStyle/>
          <a:p>
            <a:pPr marL="514350" indent="-514350">
              <a:lnSpc>
                <a:spcPct val="100000"/>
              </a:lnSpc>
              <a:spcBef>
                <a:spcPts val="0"/>
              </a:spcBef>
              <a:spcAft>
                <a:spcPts val="1200"/>
              </a:spcAft>
              <a:buAutoNum type="alphaLcPeriod" startAt="4"/>
            </a:pPr>
            <a:r>
              <a:rPr lang="en-US" sz="3200" b="1" dirty="0">
                <a:solidFill>
                  <a:srgbClr val="FFFFCC"/>
                </a:solidFill>
              </a:rPr>
              <a:t>Identify the genre and form of the prophecy.</a:t>
            </a:r>
          </a:p>
          <a:p>
            <a:pPr marL="536575" indent="0">
              <a:lnSpc>
                <a:spcPct val="100000"/>
              </a:lnSpc>
              <a:spcBef>
                <a:spcPts val="0"/>
              </a:spcBef>
              <a:spcAft>
                <a:spcPts val="1200"/>
              </a:spcAft>
              <a:buNone/>
            </a:pPr>
            <a:r>
              <a:rPr lang="en-US" sz="3200" b="1" dirty="0">
                <a:solidFill>
                  <a:srgbClr val="FFFFCC"/>
                </a:solidFill>
              </a:rPr>
              <a:t>Note how its</a:t>
            </a:r>
            <a:r>
              <a:rPr lang="en-US" b="1" dirty="0">
                <a:solidFill>
                  <a:srgbClr val="FFFFCC"/>
                </a:solidFill>
              </a:rPr>
              <a:t> </a:t>
            </a:r>
            <a:r>
              <a:rPr lang="en-US" sz="3200" b="1" dirty="0">
                <a:solidFill>
                  <a:srgbClr val="FFFFCC"/>
                </a:solidFill>
              </a:rPr>
              <a:t>structure adheres to or modifies the hypothetical ideal and how it compares with oracles of similar form in other prophets.</a:t>
            </a:r>
            <a:r>
              <a:rPr lang="en-US" sz="3200" dirty="0">
                <a:solidFill>
                  <a:srgbClr val="FFFFCC"/>
                </a:solidFill>
              </a:rPr>
              <a:t>	</a:t>
            </a:r>
          </a:p>
          <a:p>
            <a:pPr marL="536575" indent="-536575">
              <a:lnSpc>
                <a:spcPct val="100000"/>
              </a:lnSpc>
              <a:spcBef>
                <a:spcPts val="0"/>
              </a:spcBef>
              <a:spcAft>
                <a:spcPts val="1200"/>
              </a:spcAft>
              <a:buAutoNum type="alphaLcPeriod" startAt="5"/>
            </a:pPr>
            <a:r>
              <a:rPr lang="en-US" sz="3200" b="1" dirty="0">
                <a:solidFill>
                  <a:srgbClr val="FFFFCC"/>
                </a:solidFill>
              </a:rPr>
              <a:t>Pay careful attention to an oracle’s poetic features: parallelism, figures of speech, hyperbole, imagery, symbolism, emotion, etc.</a:t>
            </a:r>
          </a:p>
        </p:txBody>
      </p:sp>
    </p:spTree>
    <p:extLst>
      <p:ext uri="{BB962C8B-B14F-4D97-AF65-F5344CB8AC3E}">
        <p14:creationId xmlns:p14="http://schemas.microsoft.com/office/powerpoint/2010/main" val="6498289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395926" y="933254"/>
            <a:ext cx="11331017" cy="5712643"/>
          </a:xfrm>
        </p:spPr>
        <p:txBody>
          <a:bodyPr>
            <a:noAutofit/>
          </a:bodyPr>
          <a:lstStyle/>
          <a:p>
            <a:pPr marL="514350" indent="-514350">
              <a:lnSpc>
                <a:spcPct val="100000"/>
              </a:lnSpc>
              <a:spcBef>
                <a:spcPts val="0"/>
              </a:spcBef>
              <a:spcAft>
                <a:spcPts val="600"/>
              </a:spcAft>
              <a:buAutoNum type="alphaLcPeriod" startAt="6"/>
            </a:pPr>
            <a:r>
              <a:rPr lang="en-US" sz="3200" b="1" dirty="0">
                <a:solidFill>
                  <a:srgbClr val="FFFFCC"/>
                </a:solidFill>
              </a:rPr>
              <a:t>Interpret the prophecy within the context of Israelite prophecy in general.</a:t>
            </a:r>
          </a:p>
          <a:p>
            <a:pPr marL="536575" indent="0">
              <a:lnSpc>
                <a:spcPct val="100000"/>
              </a:lnSpc>
              <a:spcBef>
                <a:spcPts val="0"/>
              </a:spcBef>
              <a:spcAft>
                <a:spcPts val="600"/>
              </a:spcAft>
              <a:buNone/>
            </a:pPr>
            <a:r>
              <a:rPr lang="en-US" sz="3200" b="1" dirty="0">
                <a:solidFill>
                  <a:srgbClr val="FFFFCC"/>
                </a:solidFill>
              </a:rPr>
              <a:t>Some prophecies appear in virtually the same form in more than one book (cf. Isa 2:1–4; Mic 4:1–3); others obviously adapt and build on previously delivered messages by other prophets (Ezekiel 34 expands on Jer 23:3–5; Ezekiel 28 builds on Isaiah 14).</a:t>
            </a:r>
          </a:p>
        </p:txBody>
      </p:sp>
    </p:spTree>
    <p:extLst>
      <p:ext uri="{BB962C8B-B14F-4D97-AF65-F5344CB8AC3E}">
        <p14:creationId xmlns:p14="http://schemas.microsoft.com/office/powerpoint/2010/main" val="25983283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430491" y="762648"/>
            <a:ext cx="11331017" cy="5901179"/>
          </a:xfrm>
        </p:spPr>
        <p:txBody>
          <a:bodyPr>
            <a:noAutofit/>
          </a:bodyPr>
          <a:lstStyle/>
          <a:p>
            <a:pPr marL="514350" indent="-514350">
              <a:lnSpc>
                <a:spcPct val="100000"/>
              </a:lnSpc>
              <a:spcBef>
                <a:spcPts val="0"/>
              </a:spcBef>
              <a:spcAft>
                <a:spcPts val="600"/>
              </a:spcAft>
              <a:buAutoNum type="alphaLcPeriod" startAt="7"/>
            </a:pPr>
            <a:r>
              <a:rPr lang="en-US" sz="3200" b="1" dirty="0">
                <a:solidFill>
                  <a:srgbClr val="FFFFCC"/>
                </a:solidFill>
              </a:rPr>
              <a:t>Examine the relationship between the prophetic messages and earlier divine revelation.</a:t>
            </a:r>
          </a:p>
          <a:p>
            <a:pPr marL="536575" indent="0">
              <a:lnSpc>
                <a:spcPct val="100000"/>
              </a:lnSpc>
              <a:spcBef>
                <a:spcPts val="0"/>
              </a:spcBef>
              <a:spcAft>
                <a:spcPts val="600"/>
              </a:spcAft>
              <a:buNone/>
            </a:pPr>
            <a:r>
              <a:rPr lang="en-US" sz="3200" b="1" dirty="0">
                <a:solidFill>
                  <a:srgbClr val="FFFFCC"/>
                </a:solidFill>
              </a:rPr>
              <a:t>This is especially important in the relation of judgment oracles to the covenant curses in Leviticus 26 and Deuteronomy 28, and the basis of salvation oracles in YHWH’s eternal and irrevocable covenant promises to the patriarchs, through Moses, and to David.</a:t>
            </a:r>
          </a:p>
          <a:p>
            <a:pPr marL="536575" indent="-536575">
              <a:lnSpc>
                <a:spcPct val="100000"/>
              </a:lnSpc>
              <a:spcBef>
                <a:spcPts val="0"/>
              </a:spcBef>
              <a:spcAft>
                <a:spcPts val="600"/>
              </a:spcAft>
              <a:buNone/>
            </a:pPr>
            <a:r>
              <a:rPr lang="en-US" sz="3200" b="1" dirty="0">
                <a:solidFill>
                  <a:srgbClr val="FFFFCC"/>
                </a:solidFill>
              </a:rPr>
              <a:t>h.	Recognize that most prophetic preaching was driven by ethical and spiritual concerns. Specific predictions of the distant future represent a small minority of prophetic utterances.</a:t>
            </a:r>
          </a:p>
        </p:txBody>
      </p:sp>
    </p:spTree>
    <p:extLst>
      <p:ext uri="{BB962C8B-B14F-4D97-AF65-F5344CB8AC3E}">
        <p14:creationId xmlns:p14="http://schemas.microsoft.com/office/powerpoint/2010/main" val="8369023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395926" y="744718"/>
            <a:ext cx="11331017" cy="5901179"/>
          </a:xfrm>
        </p:spPr>
        <p:txBody>
          <a:bodyPr>
            <a:noAutofit/>
          </a:bodyPr>
          <a:lstStyle/>
          <a:p>
            <a:pPr marL="571500" indent="-571500">
              <a:lnSpc>
                <a:spcPct val="100000"/>
              </a:lnSpc>
              <a:spcBef>
                <a:spcPts val="0"/>
              </a:spcBef>
              <a:spcAft>
                <a:spcPts val="1200"/>
              </a:spcAft>
              <a:buAutoNum type="romanLcPeriod"/>
            </a:pPr>
            <a:r>
              <a:rPr lang="en-US" sz="3200" b="1" dirty="0">
                <a:solidFill>
                  <a:srgbClr val="FFFFCC"/>
                </a:solidFill>
              </a:rPr>
              <a:t>Observe evidence of conditionality.</a:t>
            </a:r>
          </a:p>
          <a:p>
            <a:pPr marL="536575" indent="0">
              <a:lnSpc>
                <a:spcPct val="100000"/>
              </a:lnSpc>
              <a:spcBef>
                <a:spcPts val="0"/>
              </a:spcBef>
              <a:spcAft>
                <a:spcPts val="1200"/>
              </a:spcAft>
              <a:buNone/>
            </a:pPr>
            <a:r>
              <a:rPr lang="en-US" sz="3200" b="1" dirty="0">
                <a:solidFill>
                  <a:srgbClr val="FFFFCC"/>
                </a:solidFill>
              </a:rPr>
              <a:t>Even where no conditions are recorded, announcements of judgment were usually by definition conditional (Jonah 3), delivered to evoke a change in the audience.</a:t>
            </a:r>
          </a:p>
          <a:p>
            <a:pPr marL="514350" indent="-514350">
              <a:lnSpc>
                <a:spcPct val="100000"/>
              </a:lnSpc>
              <a:spcBef>
                <a:spcPts val="0"/>
              </a:spcBef>
              <a:spcAft>
                <a:spcPts val="1200"/>
              </a:spcAft>
              <a:buAutoNum type="alphaLcPeriod" startAt="10"/>
            </a:pPr>
            <a:r>
              <a:rPr lang="en-US" sz="3200" b="1" dirty="0">
                <a:solidFill>
                  <a:srgbClr val="FFFFCC"/>
                </a:solidFill>
              </a:rPr>
              <a:t>Recognize that prophetic visions of the distant future are often compressed and tend to focus on the Messiah and the Messianic age.</a:t>
            </a:r>
          </a:p>
          <a:p>
            <a:pPr marL="536575" indent="0">
              <a:lnSpc>
                <a:spcPct val="100000"/>
              </a:lnSpc>
              <a:spcBef>
                <a:spcPts val="0"/>
              </a:spcBef>
              <a:spcAft>
                <a:spcPts val="1200"/>
              </a:spcAft>
              <a:buNone/>
            </a:pPr>
            <a:r>
              <a:rPr lang="en-US" sz="3200" b="1" dirty="0">
                <a:solidFill>
                  <a:srgbClr val="FFFFCC"/>
                </a:solidFill>
              </a:rPr>
              <a:t>Describe the vision of the future as understood by the prophet, and then examine how later prophets and the New Testament adopt and adapt that vision.</a:t>
            </a:r>
          </a:p>
        </p:txBody>
      </p:sp>
    </p:spTree>
    <p:extLst>
      <p:ext uri="{BB962C8B-B14F-4D97-AF65-F5344CB8AC3E}">
        <p14:creationId xmlns:p14="http://schemas.microsoft.com/office/powerpoint/2010/main" val="37905660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395926" y="744718"/>
            <a:ext cx="11331017" cy="5901179"/>
          </a:xfrm>
        </p:spPr>
        <p:txBody>
          <a:bodyPr>
            <a:noAutofit/>
          </a:bodyPr>
          <a:lstStyle/>
          <a:p>
            <a:pPr marL="514350" indent="-514350">
              <a:lnSpc>
                <a:spcPct val="100000"/>
              </a:lnSpc>
              <a:spcBef>
                <a:spcPts val="0"/>
              </a:spcBef>
              <a:spcAft>
                <a:spcPts val="1200"/>
              </a:spcAft>
              <a:buAutoNum type="alphaLcPeriod" startAt="11"/>
            </a:pPr>
            <a:r>
              <a:rPr lang="en-US" sz="3200" b="1" dirty="0">
                <a:solidFill>
                  <a:srgbClr val="FFFFCC"/>
                </a:solidFill>
              </a:rPr>
              <a:t>Recognize that Israelite prophets were preachers—not systematic theologians.</a:t>
            </a:r>
          </a:p>
          <a:p>
            <a:pPr marL="536575" indent="0">
              <a:lnSpc>
                <a:spcPct val="100000"/>
              </a:lnSpc>
              <a:spcBef>
                <a:spcPts val="0"/>
              </a:spcBef>
              <a:spcAft>
                <a:spcPts val="1200"/>
              </a:spcAft>
              <a:buNone/>
            </a:pPr>
            <a:r>
              <a:rPr lang="en-US" sz="3200" b="1" dirty="0">
                <a:solidFill>
                  <a:srgbClr val="FFFFCC"/>
                </a:solidFill>
              </a:rPr>
              <a:t>Their goal was pastoral, to feed the flock and to challenge them to faithful covenant living.</a:t>
            </a:r>
          </a:p>
          <a:p>
            <a:pPr marL="514350" indent="-514350">
              <a:lnSpc>
                <a:spcPct val="100000"/>
              </a:lnSpc>
              <a:spcBef>
                <a:spcPts val="0"/>
              </a:spcBef>
              <a:spcAft>
                <a:spcPts val="1200"/>
              </a:spcAft>
              <a:buAutoNum type="alphaLcPeriod" startAt="12"/>
            </a:pPr>
            <a:r>
              <a:rPr lang="en-US" sz="3200" b="1" dirty="0">
                <a:solidFill>
                  <a:srgbClr val="FFFFCC"/>
                </a:solidFill>
              </a:rPr>
              <a:t>Reflect on the permanent theology expressed in the oracle.</a:t>
            </a:r>
          </a:p>
          <a:p>
            <a:pPr marL="536575" indent="0">
              <a:lnSpc>
                <a:spcPct val="100000"/>
              </a:lnSpc>
              <a:spcBef>
                <a:spcPts val="0"/>
              </a:spcBef>
              <a:spcAft>
                <a:spcPts val="1200"/>
              </a:spcAft>
              <a:buNone/>
            </a:pPr>
            <a:r>
              <a:rPr lang="en-US" sz="3200" b="1" dirty="0">
                <a:solidFill>
                  <a:srgbClr val="FFFFCC"/>
                </a:solidFill>
              </a:rPr>
              <a:t>This becomes the key to the proclamation from the pulpit today.</a:t>
            </a:r>
          </a:p>
          <a:p>
            <a:pPr marL="0" indent="0">
              <a:buNone/>
            </a:pPr>
            <a:endParaRPr lang="en-US" sz="3200" b="1" dirty="0">
              <a:solidFill>
                <a:srgbClr val="FFFFCC"/>
              </a:solidFill>
            </a:endParaRPr>
          </a:p>
        </p:txBody>
      </p:sp>
    </p:spTree>
    <p:extLst>
      <p:ext uri="{BB962C8B-B14F-4D97-AF65-F5344CB8AC3E}">
        <p14:creationId xmlns:p14="http://schemas.microsoft.com/office/powerpoint/2010/main" val="22591188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15CD9-F6BE-5410-4997-F6416FA1872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D9E8EBE-B575-E7CC-6686-624D02324087}"/>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5172585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568" y="340659"/>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94944" y="1574684"/>
            <a:ext cx="10013576" cy="3696397"/>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26</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	</a:t>
            </a:r>
            <a:r>
              <a:rPr lang="en-US" sz="4000" b="1" dirty="0">
                <a:solidFill>
                  <a:srgbClr val="240000"/>
                </a:solidFill>
                <a:effectLst/>
                <a:latin typeface="Matura MT Script Capitals" panose="03020802060602070202" pitchFamily="66" charset="0"/>
                <a:ea typeface="Calibri" panose="020F0502020204030204" pitchFamily="34" charset="0"/>
                <a:cs typeface="Calibri" panose="020F0502020204030204" pitchFamily="34" charset="0"/>
              </a:rPr>
              <a:t>Heralds of YHWH’s Glory and Grace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The Mid-Eighth Century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Prophets of Israel</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(Amos and Hosea</a:t>
            </a:r>
            <a:r>
              <a:rPr lang="en-US" sz="4000" b="1" dirty="0">
                <a:solidFill>
                  <a:srgbClr val="230000"/>
                </a:solidFill>
                <a:latin typeface="Matura MT Script Capitals" panose="03020802060602070202" pitchFamily="66" charset="0"/>
                <a:ea typeface="Calibri" panose="020F0502020204030204" pitchFamily="34" charset="0"/>
                <a:cs typeface="Calibri" panose="020F0502020204030204" pitchFamily="34" charset="0"/>
              </a:rPr>
              <a:t>)</a:t>
            </a:r>
            <a:endParaRPr lang="en-US" sz="54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372573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C1090-8348-9335-1FEB-829E1E4D635C}"/>
              </a:ext>
            </a:extLst>
          </p:cNvPr>
          <p:cNvSpPr>
            <a:spLocks noGrp="1"/>
          </p:cNvSpPr>
          <p:nvPr>
            <p:ph type="title"/>
          </p:nvPr>
        </p:nvSpPr>
        <p:spPr>
          <a:xfrm>
            <a:off x="838200" y="719612"/>
            <a:ext cx="10515600" cy="766091"/>
          </a:xfrm>
        </p:spPr>
        <p:txBody>
          <a:bodyPr/>
          <a:lstStyle/>
          <a:p>
            <a:pPr algn="ctr"/>
            <a:r>
              <a:rPr lang="en-US" b="1" dirty="0">
                <a:solidFill>
                  <a:srgbClr val="FFFFCC"/>
                </a:solidFill>
                <a:latin typeface="+mn-lt"/>
              </a:rPr>
              <a:t>Amos: Prepare to Meet Your God</a:t>
            </a:r>
          </a:p>
        </p:txBody>
      </p:sp>
      <p:sp>
        <p:nvSpPr>
          <p:cNvPr id="3" name="Content Placeholder 2">
            <a:extLst>
              <a:ext uri="{FF2B5EF4-FFF2-40B4-BE49-F238E27FC236}">
                <a16:creationId xmlns:a16="http://schemas.microsoft.com/office/drawing/2014/main" id="{AA1268B3-04CB-05C2-684F-2CC2A071D2A8}"/>
              </a:ext>
            </a:extLst>
          </p:cNvPr>
          <p:cNvSpPr>
            <a:spLocks noGrp="1"/>
          </p:cNvSpPr>
          <p:nvPr>
            <p:ph idx="1"/>
          </p:nvPr>
        </p:nvSpPr>
        <p:spPr>
          <a:xfrm>
            <a:off x="546754" y="1485703"/>
            <a:ext cx="11104775" cy="5150766"/>
          </a:xfrm>
        </p:spPr>
        <p:txBody>
          <a:bodyPr>
            <a:noAutofit/>
          </a:bodyPr>
          <a:lstStyle/>
          <a:p>
            <a:pPr marL="342900" indent="-342900">
              <a:lnSpc>
                <a:spcPct val="107000"/>
              </a:lnSpc>
              <a:spcAft>
                <a:spcPts val="600"/>
              </a:spcAft>
              <a:buAutoNum type="arabi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The Context of Amos’ Ministry</a:t>
            </a:r>
            <a:endParaRPr lang="en-US" sz="3200" b="1" dirty="0">
              <a:solidFill>
                <a:srgbClr val="FFFFCC"/>
              </a:solidFill>
              <a:effectLst/>
              <a:ea typeface="Calibri" panose="020F0502020204030204" pitchFamily="34" charset="0"/>
              <a:cs typeface="Arial" panose="020B0604020202020204" pitchFamily="34" charset="0"/>
            </a:endParaRPr>
          </a:p>
          <a:p>
            <a:pPr marL="358775"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By the time the writing prophets first appeared on the scene the northern and southern kingdoms had been going their separate ways for one and one-half centuries. While the historian allows for some bright spots in the story of Judah, the course of Northern history is portrayed in consistently negative terms. After a period of political instability, under Omri Samaria was established as the capital of the North, and a political alliance was forged with Tyre (sealed by the marriage of his son Ahab to the Tyrian princess Jezebel).</a:t>
            </a:r>
            <a:endParaRPr lang="en-US" sz="3200" dirty="0"/>
          </a:p>
        </p:txBody>
      </p:sp>
    </p:spTree>
    <p:extLst>
      <p:ext uri="{BB962C8B-B14F-4D97-AF65-F5344CB8AC3E}">
        <p14:creationId xmlns:p14="http://schemas.microsoft.com/office/powerpoint/2010/main" val="41090285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1268B3-04CB-05C2-684F-2CC2A071D2A8}"/>
              </a:ext>
            </a:extLst>
          </p:cNvPr>
          <p:cNvSpPr>
            <a:spLocks noGrp="1"/>
          </p:cNvSpPr>
          <p:nvPr>
            <p:ph idx="1"/>
          </p:nvPr>
        </p:nvSpPr>
        <p:spPr>
          <a:xfrm>
            <a:off x="329938" y="701749"/>
            <a:ext cx="11321592" cy="5934720"/>
          </a:xfrm>
        </p:spPr>
        <p:txBody>
          <a:bodyPr>
            <a:normAutofit lnSpcReduction="10000"/>
          </a:bodyPr>
          <a:lstStyle/>
          <a:p>
            <a:pPr marL="3587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Their territory included large tracts of land in the Transjordan, some of which was later claimed by the Moabites. In fact, Omri’s reign was so impressive to the outside world that the Assyrians came to speak of the northern kingdom as </a:t>
            </a:r>
            <a:r>
              <a:rPr lang="en-US" sz="3200" b="1" i="1" dirty="0" err="1">
                <a:solidFill>
                  <a:srgbClr val="FFFFCC"/>
                </a:solidFill>
                <a:effectLst/>
                <a:ea typeface="MS Gothic" panose="020B0609070205080204" pitchFamily="49" charset="-128"/>
                <a:cs typeface="Calibri" panose="020F0502020204030204" pitchFamily="34" charset="0"/>
              </a:rPr>
              <a:t>Bēt</a:t>
            </a:r>
            <a:r>
              <a:rPr lang="en-US" sz="3200" b="1" i="1" dirty="0">
                <a:solidFill>
                  <a:srgbClr val="FFFFCC"/>
                </a:solidFill>
                <a:effectLst/>
                <a:ea typeface="MS Gothic" panose="020B0609070205080204" pitchFamily="49" charset="-128"/>
                <a:cs typeface="Calibri" panose="020F0502020204030204" pitchFamily="34" charset="0"/>
              </a:rPr>
              <a:t> </a:t>
            </a:r>
            <a:r>
              <a:rPr lang="en-US" sz="3200" b="1" i="1" dirty="0" err="1">
                <a:solidFill>
                  <a:srgbClr val="FFFFCC"/>
                </a:solidFill>
                <a:effectLst/>
                <a:ea typeface="MS Gothic" panose="020B0609070205080204" pitchFamily="49" charset="-128"/>
                <a:cs typeface="Calibri" panose="020F0502020204030204" pitchFamily="34" charset="0"/>
              </a:rPr>
              <a:t>Ḫumria</a:t>
            </a:r>
            <a:r>
              <a:rPr lang="en-US" sz="3200" b="1" dirty="0">
                <a:solidFill>
                  <a:srgbClr val="FFFFCC"/>
                </a:solidFill>
                <a:effectLst/>
                <a:ea typeface="MS Gothic" panose="020B0609070205080204" pitchFamily="49" charset="-128"/>
                <a:cs typeface="Calibri" panose="020F0502020204030204" pitchFamily="34" charset="0"/>
              </a:rPr>
              <a:t>, “House of Omri.” But students of Scripture are more familiar with Omri’s son Ahab, whose apostasies led to the dramatic clash with Elijah on Mount Carmel. </a:t>
            </a:r>
          </a:p>
          <a:p>
            <a:pPr marL="3587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Evidence of Ahab’s position in the international sphere is found in an inscription of the Assyrian emperor, Shalmaneser III (854–824 BC), which reports that Ahab contributed 2,000 chariots and 10,000-foot soldiers in a military alliance of Syrian and Palestinian nations against the Assyrian invader. </a:t>
            </a:r>
            <a:endParaRPr lang="en-US" dirty="0"/>
          </a:p>
        </p:txBody>
      </p:sp>
    </p:spTree>
    <p:extLst>
      <p:ext uri="{BB962C8B-B14F-4D97-AF65-F5344CB8AC3E}">
        <p14:creationId xmlns:p14="http://schemas.microsoft.com/office/powerpoint/2010/main" val="21440829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E3561C-DE93-D6A6-75DF-3D6FD1F9EB95}"/>
              </a:ext>
            </a:extLst>
          </p:cNvPr>
          <p:cNvSpPr>
            <a:spLocks noGrp="1"/>
          </p:cNvSpPr>
          <p:nvPr>
            <p:ph type="title"/>
          </p:nvPr>
        </p:nvSpPr>
        <p:spPr>
          <a:xfrm>
            <a:off x="838200" y="365125"/>
            <a:ext cx="10515600" cy="1039469"/>
          </a:xfrm>
        </p:spPr>
        <p:txBody>
          <a:bodyPr>
            <a:normAutofit/>
          </a:bodyPr>
          <a:lstStyle/>
          <a:p>
            <a:r>
              <a:rPr lang="en-US" sz="4000" b="1" dirty="0">
                <a:solidFill>
                  <a:srgbClr val="FFFFCC"/>
                </a:solidFill>
                <a:effectLst/>
                <a:latin typeface="+mn-lt"/>
                <a:ea typeface="MS Gothic" panose="020B0609070205080204" pitchFamily="49" charset="-128"/>
                <a:cs typeface="Arial" panose="020B0604020202020204" pitchFamily="34" charset="0"/>
              </a:rPr>
              <a:t>Introduction to Hebrew Prophecy</a:t>
            </a:r>
            <a:endParaRPr lang="en-US" sz="4000" dirty="0">
              <a:solidFill>
                <a:srgbClr val="FFFFCC"/>
              </a:solidFill>
              <a:latin typeface="+mn-lt"/>
            </a:endParaRPr>
          </a:p>
        </p:txBody>
      </p:sp>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838200" y="1825625"/>
            <a:ext cx="10515600" cy="4667250"/>
          </a:xfrm>
        </p:spPr>
        <p:txBody>
          <a:bodyPr>
            <a:normAutofit lnSpcReduction="10000"/>
          </a:bodyPr>
          <a:lstStyle/>
          <a:p>
            <a:pPr marL="342900" indent="-342900">
              <a:lnSpc>
                <a:spcPct val="110000"/>
              </a:lnSpc>
              <a:spcBef>
                <a:spcPts val="0"/>
              </a:spcBef>
              <a:spcAft>
                <a:spcPts val="1200"/>
              </a:spcAft>
              <a:buAutoNum type="arabi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Arial" panose="020B0604020202020204" pitchFamily="34" charset="0"/>
              </a:rPr>
              <a:t>  Designations for Prophet</a:t>
            </a:r>
          </a:p>
          <a:p>
            <a:pPr marL="358775" indent="0">
              <a:lnSpc>
                <a:spcPct val="110000"/>
              </a:lnSpc>
              <a:spcBef>
                <a:spcPts val="0"/>
              </a:spcBef>
              <a:spcAft>
                <a:spcPts val="1200"/>
              </a:spcAft>
              <a:buNone/>
              <a:tabLst>
                <a:tab pos="179388" algn="l"/>
                <a:tab pos="358775"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Arial" panose="020B0604020202020204" pitchFamily="34" charset="0"/>
              </a:rPr>
              <a:t>To understand the prophets of the First Testament we need first to consider the titles by which they were addressed. The English expression “prophet” derived from Greek “one who speaks forth, proclaims.” </a:t>
            </a:r>
          </a:p>
          <a:p>
            <a:pPr marL="358775" indent="0">
              <a:lnSpc>
                <a:spcPct val="110000"/>
              </a:lnSpc>
              <a:spcBef>
                <a:spcPts val="0"/>
              </a:spcBef>
              <a:spcAft>
                <a:spcPts val="1200"/>
              </a:spcAft>
              <a:buNone/>
              <a:tabLst>
                <a:tab pos="179388" algn="l"/>
                <a:tab pos="358775"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Arial" panose="020B0604020202020204" pitchFamily="34" charset="0"/>
              </a:rPr>
              <a:t>But this does not explain the terms used in ancient Israel. The importance of the prophets in ancient Israel is reflected in the variety of terms used to identify them:</a:t>
            </a:r>
            <a:endParaRPr lang="en-US" sz="3200" b="1" dirty="0">
              <a:solidFill>
                <a:srgbClr val="FFFFCC"/>
              </a:solidFill>
              <a:effectLst/>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1016933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1268B3-04CB-05C2-684F-2CC2A071D2A8}"/>
              </a:ext>
            </a:extLst>
          </p:cNvPr>
          <p:cNvSpPr>
            <a:spLocks noGrp="1"/>
          </p:cNvSpPr>
          <p:nvPr>
            <p:ph idx="1"/>
          </p:nvPr>
        </p:nvSpPr>
        <p:spPr>
          <a:xfrm>
            <a:off x="838200" y="669304"/>
            <a:ext cx="10515600" cy="5967166"/>
          </a:xfrm>
        </p:spPr>
        <p:txBody>
          <a:bodyPr>
            <a:norm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But Israel’s political zenith was achieved during the reign of Jeroboam II (786–746 BC), though the narrator of Kings quickly passes over his reign in ten verses in 2 Kgs 23:14–23. Obviously the historian’s interest is theological and spiritual, rather than political.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In spite of the achievements of Jeroboam, it was only a matter of decades before the northern kingdom disappeared from history.</a:t>
            </a:r>
            <a:endParaRPr lang="en-US" sz="3200" b="1" dirty="0">
              <a:solidFill>
                <a:srgbClr val="FFFFCC"/>
              </a:solidFill>
              <a:effectLst/>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3259908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1268B3-04CB-05C2-684F-2CC2A071D2A8}"/>
              </a:ext>
            </a:extLst>
          </p:cNvPr>
          <p:cNvSpPr>
            <a:spLocks noGrp="1"/>
          </p:cNvSpPr>
          <p:nvPr>
            <p:ph idx="1"/>
          </p:nvPr>
        </p:nvSpPr>
        <p:spPr>
          <a:xfrm>
            <a:off x="838200" y="691116"/>
            <a:ext cx="10515600" cy="5945354"/>
          </a:xfrm>
        </p:spPr>
        <p:txBody>
          <a:bodyPr>
            <a:normAutofit lnSpcReduction="10000"/>
          </a:bodyPr>
          <a:lstStyle/>
          <a:p>
            <a:pPr marL="0" indent="0">
              <a:lnSpc>
                <a:spcPct val="110000"/>
              </a:lnSpc>
              <a:spcBef>
                <a:spcPts val="0"/>
              </a:spcBef>
              <a:spcAft>
                <a:spcPts val="12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Despite the work of prophets like Elijah and Elisha in the ninth and early eighth centuries BC, there was no sign of spiritual revival in the Northern Kingdom. </a:t>
            </a:r>
          </a:p>
          <a:p>
            <a:pPr marL="0" indent="0">
              <a:lnSpc>
                <a:spcPct val="110000"/>
              </a:lnSpc>
              <a:spcBef>
                <a:spcPts val="0"/>
              </a:spcBef>
              <a:spcAft>
                <a:spcPts val="12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By the eighth century the course that had been set by Jeroboam I (931–910 BC) was so deeply entrenched that no amount of prophetic activity was able to change it. </a:t>
            </a:r>
          </a:p>
          <a:p>
            <a:pPr marL="0" indent="0">
              <a:lnSpc>
                <a:spcPct val="110000"/>
              </a:lnSpc>
              <a:spcBef>
                <a:spcPts val="0"/>
              </a:spcBef>
              <a:spcAft>
                <a:spcPts val="12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historian’s analysis of Northern history is summarized in 2 Kings 17: the nation was destroyed for persistently rejecting the messages of YHWH’s servants the prophets. Not a single Northern king receives the approval of the historian. </a:t>
            </a:r>
            <a:endParaRPr lang="en-US" dirty="0"/>
          </a:p>
        </p:txBody>
      </p:sp>
    </p:spTree>
    <p:extLst>
      <p:ext uri="{BB962C8B-B14F-4D97-AF65-F5344CB8AC3E}">
        <p14:creationId xmlns:p14="http://schemas.microsoft.com/office/powerpoint/2010/main" val="31001165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1268B3-04CB-05C2-684F-2CC2A071D2A8}"/>
              </a:ext>
            </a:extLst>
          </p:cNvPr>
          <p:cNvSpPr>
            <a:spLocks noGrp="1"/>
          </p:cNvSpPr>
          <p:nvPr>
            <p:ph idx="1"/>
          </p:nvPr>
        </p:nvSpPr>
        <p:spPr>
          <a:xfrm>
            <a:off x="838200" y="1137684"/>
            <a:ext cx="10515600" cy="5498786"/>
          </a:xfrm>
        </p:spPr>
        <p:txBody>
          <a:bodyPr>
            <a:normAutofit/>
          </a:bodyPr>
          <a:lstStyle/>
          <a:p>
            <a:pPr marL="0" indent="0">
              <a:lnSpc>
                <a:spcPct val="110000"/>
              </a:lnSpc>
              <a:spcBef>
                <a:spcPts val="0"/>
              </a:spcBef>
              <a:spcAft>
                <a:spcPts val="12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Even so, in a remarkable demonstration of grace, immediately prior to the fall of Samaria, YHWH issued a series of appeals for repentance to avoid the otherwise inevitable doom by sending a new cadre of prophets to Israel and Judah: Amos, Hosea, Isaiah, Micah. This period has come to be known as the classical period of Israelite prophecy.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As already noted, Amos was not the first of these special servants of YHWH. He was merely the first to have his message recorded and preserved for posterity.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44510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A2D21-703D-3C48-A66E-D6AB2262680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3812920-399C-E341-2976-6077915DF0D6}"/>
              </a:ext>
            </a:extLst>
          </p:cNvPr>
          <p:cNvSpPr>
            <a:spLocks noGrp="1"/>
          </p:cNvSpPr>
          <p:nvPr>
            <p:ph idx="1"/>
          </p:nvPr>
        </p:nvSpPr>
        <p:spPr/>
        <p:txBody>
          <a:bodyPr/>
          <a:lstStyle/>
          <a:p>
            <a:endParaRPr lang="en-US" dirty="0"/>
          </a:p>
        </p:txBody>
      </p:sp>
      <p:pic>
        <p:nvPicPr>
          <p:cNvPr id="4" name="Picture 2" descr="Image result for Jeroboam II">
            <a:hlinkClick r:id="rId2"/>
            <a:extLst>
              <a:ext uri="{FF2B5EF4-FFF2-40B4-BE49-F238E27FC236}">
                <a16:creationId xmlns:a16="http://schemas.microsoft.com/office/drawing/2014/main" id="{B3DE0897-DB2E-A91D-1036-6576AAC889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5991" y="64262"/>
            <a:ext cx="5000017" cy="6729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67920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1268B3-04CB-05C2-684F-2CC2A071D2A8}"/>
              </a:ext>
            </a:extLst>
          </p:cNvPr>
          <p:cNvSpPr>
            <a:spLocks noGrp="1"/>
          </p:cNvSpPr>
          <p:nvPr>
            <p:ph idx="1"/>
          </p:nvPr>
        </p:nvSpPr>
        <p:spPr>
          <a:xfrm>
            <a:off x="838200" y="978195"/>
            <a:ext cx="10515600" cy="5658275"/>
          </a:xfrm>
        </p:spPr>
        <p:txBody>
          <a:bodyPr>
            <a:norm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Amos the Prophet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4500" indent="-44450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book of Amos offers a limited amount of biographical information on the prophet. His name means “burden-bearer.” According to 7:10–17 he disclaimed the professional title “prophet,” and any links with the professional guild. </a:t>
            </a:r>
          </a:p>
          <a:p>
            <a:pPr marL="444500" indent="-44450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claimed to be simply a herdsman and a dresser of sycamore figs from Tekoa (a Judaean site) whom YHWH arrested and sent out as a foreign missionary to Israel. </a:t>
            </a:r>
            <a:endParaRPr lang="en-US" dirty="0"/>
          </a:p>
        </p:txBody>
      </p:sp>
    </p:spTree>
    <p:extLst>
      <p:ext uri="{BB962C8B-B14F-4D97-AF65-F5344CB8AC3E}">
        <p14:creationId xmlns:p14="http://schemas.microsoft.com/office/powerpoint/2010/main" val="17215135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1268B3-04CB-05C2-684F-2CC2A071D2A8}"/>
              </a:ext>
            </a:extLst>
          </p:cNvPr>
          <p:cNvSpPr>
            <a:spLocks noGrp="1"/>
          </p:cNvSpPr>
          <p:nvPr>
            <p:ph idx="1"/>
          </p:nvPr>
        </p:nvSpPr>
        <p:spPr>
          <a:xfrm>
            <a:off x="726140" y="860612"/>
            <a:ext cx="10865225" cy="5775858"/>
          </a:xfrm>
        </p:spPr>
        <p:txBody>
          <a:bodyPr>
            <a:normAutofit/>
          </a:bodyPr>
          <a:lstStyle/>
          <a:p>
            <a:pPr marL="0" indent="0" algn="l" rtl="0">
              <a:lnSpc>
                <a:spcPct val="100000"/>
              </a:lnSpc>
              <a:spcBef>
                <a:spcPts val="0"/>
              </a:spcBef>
              <a:spcAft>
                <a:spcPts val="1200"/>
              </a:spcAft>
              <a:buNone/>
            </a:pPr>
            <a:r>
              <a:rPr lang="en-US" sz="3200" b="1" i="0" u="none" strike="noStrike" baseline="30000" dirty="0">
                <a:solidFill>
                  <a:srgbClr val="FFFFCC"/>
                </a:solidFill>
                <a:cs typeface="SBL BibLit" panose="02000000000000000000" pitchFamily="2" charset="-79"/>
              </a:rPr>
              <a:t>12</a:t>
            </a:r>
            <a:r>
              <a:rPr lang="en-US" sz="3200" b="1" i="0" u="none" strike="noStrike" baseline="0" dirty="0">
                <a:solidFill>
                  <a:srgbClr val="FFFFCC"/>
                </a:solidFill>
                <a:cs typeface="SBL BibLit" panose="02000000000000000000" pitchFamily="2" charset="-79"/>
              </a:rPr>
              <a:t> Then Amaziah sent orders to Amos: "Get out of here, you prophet! Go on back to the land of Judah and earn your living by prophesying there! </a:t>
            </a:r>
            <a:r>
              <a:rPr lang="en-US" sz="3200" b="1" i="0" u="none" strike="noStrike" baseline="30000" dirty="0">
                <a:solidFill>
                  <a:srgbClr val="FFFFCC"/>
                </a:solidFill>
                <a:cs typeface="SBL BibLit" panose="02000000000000000000" pitchFamily="2" charset="-79"/>
              </a:rPr>
              <a:t>13</a:t>
            </a:r>
            <a:r>
              <a:rPr lang="en-US" sz="3200" b="1" i="0" u="none" strike="noStrike" baseline="0" dirty="0">
                <a:solidFill>
                  <a:srgbClr val="FFFFCC"/>
                </a:solidFill>
                <a:cs typeface="SBL BibLit" panose="02000000000000000000" pitchFamily="2" charset="-79"/>
              </a:rPr>
              <a:t> Don't bother us with your prophecies here in Bethel. This is the king's sanctuary and the national place of worship!"</a:t>
            </a:r>
          </a:p>
          <a:p>
            <a:pPr marL="0" indent="0" algn="l" rtl="0">
              <a:lnSpc>
                <a:spcPct val="100000"/>
              </a:lnSpc>
              <a:spcBef>
                <a:spcPts val="0"/>
              </a:spcBef>
              <a:spcAft>
                <a:spcPts val="1200"/>
              </a:spcAft>
              <a:buNone/>
            </a:pPr>
            <a:r>
              <a:rPr lang="en-US" sz="3200" b="1" i="0" u="none" strike="noStrike" baseline="30000" dirty="0">
                <a:solidFill>
                  <a:srgbClr val="FFFFCC"/>
                </a:solidFill>
                <a:cs typeface="SBL BibLit" panose="02000000000000000000" pitchFamily="2" charset="-79"/>
              </a:rPr>
              <a:t>14</a:t>
            </a:r>
            <a:r>
              <a:rPr lang="en-US" sz="3200" b="1" i="0" u="none" strike="noStrike" baseline="0" dirty="0">
                <a:solidFill>
                  <a:srgbClr val="FFFFCC"/>
                </a:solidFill>
                <a:cs typeface="SBL BibLit" panose="02000000000000000000" pitchFamily="2" charset="-79"/>
              </a:rPr>
              <a:t> But Amos replied, "I'm not a professional prophet, and I was never trained to be one.</a:t>
            </a:r>
            <a:r>
              <a:rPr lang="en-US" sz="3200" b="1" i="0" u="none" strike="noStrike" baseline="30000" dirty="0">
                <a:solidFill>
                  <a:srgbClr val="FFFFCC"/>
                </a:solidFill>
                <a:cs typeface="SBL BibLit" panose="02000000000000000000" pitchFamily="2" charset="-79"/>
              </a:rPr>
              <a:t> </a:t>
            </a:r>
            <a:r>
              <a:rPr lang="en-US" sz="3200" b="1" i="0" u="none" strike="noStrike" baseline="0" dirty="0">
                <a:solidFill>
                  <a:srgbClr val="FFFFCC"/>
                </a:solidFill>
                <a:cs typeface="SBL BibLit" panose="02000000000000000000" pitchFamily="2" charset="-79"/>
              </a:rPr>
              <a:t>I'm just a shepherd, and I take care of sycamore-fig trees. </a:t>
            </a:r>
            <a:r>
              <a:rPr lang="en-US" sz="3200" b="1" i="0" u="none" strike="noStrike" baseline="30000" dirty="0">
                <a:solidFill>
                  <a:srgbClr val="FFFFCC"/>
                </a:solidFill>
                <a:cs typeface="SBL BibLit" panose="02000000000000000000" pitchFamily="2" charset="-79"/>
              </a:rPr>
              <a:t>15</a:t>
            </a:r>
            <a:r>
              <a:rPr lang="en-US" sz="3200" b="1" i="0" u="none" strike="noStrike" baseline="0" dirty="0">
                <a:solidFill>
                  <a:srgbClr val="FFFFCC"/>
                </a:solidFill>
                <a:cs typeface="SBL BibLit" panose="02000000000000000000" pitchFamily="2" charset="-79"/>
              </a:rPr>
              <a:t> But YHWH called me away from my flock and told me, 'Go and prophesy to my people in Israel.'</a:t>
            </a:r>
            <a:endParaRPr lang="en-US" sz="4000" b="1" dirty="0">
              <a:solidFill>
                <a:srgbClr val="FFFFCC"/>
              </a:solidFill>
            </a:endParaRPr>
          </a:p>
        </p:txBody>
      </p:sp>
    </p:spTree>
    <p:extLst>
      <p:ext uri="{BB962C8B-B14F-4D97-AF65-F5344CB8AC3E}">
        <p14:creationId xmlns:p14="http://schemas.microsoft.com/office/powerpoint/2010/main" val="17219573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1268B3-04CB-05C2-684F-2CC2A071D2A8}"/>
              </a:ext>
            </a:extLst>
          </p:cNvPr>
          <p:cNvSpPr>
            <a:spLocks noGrp="1"/>
          </p:cNvSpPr>
          <p:nvPr>
            <p:ph idx="1"/>
          </p:nvPr>
        </p:nvSpPr>
        <p:spPr>
          <a:xfrm>
            <a:off x="968188" y="905434"/>
            <a:ext cx="10488706" cy="5731035"/>
          </a:xfrm>
        </p:spPr>
        <p:txBody>
          <a:bodyPr>
            <a:normAutofit/>
          </a:bodyPr>
          <a:lstStyle/>
          <a:p>
            <a:pPr marL="0" indent="0" algn="l" rtl="0">
              <a:lnSpc>
                <a:spcPct val="100000"/>
              </a:lnSpc>
              <a:spcBef>
                <a:spcPts val="0"/>
              </a:spcBef>
              <a:spcAft>
                <a:spcPts val="1200"/>
              </a:spcAft>
              <a:buNone/>
            </a:pPr>
            <a:r>
              <a:rPr lang="en-US" sz="3200" b="1" i="0" u="none" strike="noStrike" baseline="30000" dirty="0">
                <a:solidFill>
                  <a:srgbClr val="FFFFCC"/>
                </a:solidFill>
                <a:cs typeface="SBL BibLit" panose="02000000000000000000" pitchFamily="2" charset="-79"/>
              </a:rPr>
              <a:t>16</a:t>
            </a:r>
            <a:r>
              <a:rPr lang="en-US" sz="3200" b="1" i="0" u="none" strike="noStrike" baseline="0" dirty="0">
                <a:solidFill>
                  <a:srgbClr val="FFFFCC"/>
                </a:solidFill>
                <a:cs typeface="SBL BibLit" panose="02000000000000000000" pitchFamily="2" charset="-79"/>
              </a:rPr>
              <a:t> Now then, listen to this message from YHWH: "You say, 'Don't prophesy against Israel. Stop preaching against my people.’ </a:t>
            </a:r>
            <a:r>
              <a:rPr lang="en-US" sz="3200" b="1" i="0" u="none" strike="noStrike" baseline="30000" dirty="0">
                <a:solidFill>
                  <a:srgbClr val="FFFFCC"/>
                </a:solidFill>
                <a:cs typeface="SBL BibLit" panose="02000000000000000000" pitchFamily="2" charset="-79"/>
              </a:rPr>
              <a:t>17</a:t>
            </a:r>
            <a:r>
              <a:rPr lang="en-US" sz="3200" b="1" i="0" u="none" strike="noStrike" baseline="0" dirty="0">
                <a:solidFill>
                  <a:srgbClr val="FFFFCC"/>
                </a:solidFill>
                <a:cs typeface="SBL BibLit" panose="02000000000000000000" pitchFamily="2" charset="-79"/>
              </a:rPr>
              <a:t> </a:t>
            </a:r>
          </a:p>
          <a:p>
            <a:pPr marL="0" indent="0" algn="l" rtl="0">
              <a:lnSpc>
                <a:spcPct val="100000"/>
              </a:lnSpc>
              <a:spcBef>
                <a:spcPts val="0"/>
              </a:spcBef>
              <a:spcAft>
                <a:spcPts val="1200"/>
              </a:spcAft>
              <a:buNone/>
            </a:pPr>
            <a:r>
              <a:rPr lang="en-US" sz="3200" b="1" i="0" u="none" strike="noStrike" baseline="0" dirty="0">
                <a:solidFill>
                  <a:srgbClr val="FFFFCC"/>
                </a:solidFill>
                <a:cs typeface="SBL BibLit" panose="02000000000000000000" pitchFamily="2" charset="-79"/>
              </a:rPr>
              <a:t>But this is what YHWH</a:t>
            </a:r>
            <a:r>
              <a:rPr lang="en-US" sz="3200" b="1" dirty="0">
                <a:solidFill>
                  <a:srgbClr val="FFFFCC"/>
                </a:solidFill>
                <a:cs typeface="SBL BibLit" panose="02000000000000000000" pitchFamily="2" charset="-79"/>
              </a:rPr>
              <a:t> says</a:t>
            </a:r>
            <a:r>
              <a:rPr lang="en-US" sz="3200" b="1" i="0" u="none" strike="noStrike" baseline="0" dirty="0">
                <a:solidFill>
                  <a:srgbClr val="FFFFCC"/>
                </a:solidFill>
                <a:cs typeface="SBL BibLit" panose="02000000000000000000" pitchFamily="2" charset="-79"/>
              </a:rPr>
              <a:t>: 'Your wife will become a prostitute in this city, and your sons and daughters will be killed. Your land will be divided up, and you yourself will die in a foreign land. And the people of Israel will certainly become captives in exile, far from their homeland.’” (Amos 7:12–17 NLT, modified)</a:t>
            </a:r>
            <a:endParaRPr lang="en-US" sz="4000" b="1" dirty="0">
              <a:solidFill>
                <a:srgbClr val="FFFFCC"/>
              </a:solidFill>
            </a:endParaRPr>
          </a:p>
        </p:txBody>
      </p:sp>
    </p:spTree>
    <p:extLst>
      <p:ext uri="{BB962C8B-B14F-4D97-AF65-F5344CB8AC3E}">
        <p14:creationId xmlns:p14="http://schemas.microsoft.com/office/powerpoint/2010/main" val="18390449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1268B3-04CB-05C2-684F-2CC2A071D2A8}"/>
              </a:ext>
            </a:extLst>
          </p:cNvPr>
          <p:cNvSpPr>
            <a:spLocks noGrp="1"/>
          </p:cNvSpPr>
          <p:nvPr>
            <p:ph idx="1"/>
          </p:nvPr>
        </p:nvSpPr>
        <p:spPr>
          <a:xfrm>
            <a:off x="838200" y="914400"/>
            <a:ext cx="10515600" cy="5722070"/>
          </a:xfrm>
        </p:spPr>
        <p:txBody>
          <a:bodyPr>
            <a:normAutofit lnSpcReduction="10000"/>
          </a:bodyPr>
          <a:lstStyle/>
          <a:p>
            <a:pPr marL="444500" indent="-444500">
              <a:lnSpc>
                <a:spcPct val="100000"/>
              </a:lnSpc>
              <a:spcBef>
                <a:spcPts val="600"/>
              </a:spcBef>
              <a:spcAft>
                <a:spcPts val="12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Amos </a:t>
            </a: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claimed to be simply a herdsman and a dresser of sycamore figs from Tekoa (a Judaean site) whom YHWH arrested and sent out as a foreign missionary to Israel. </a:t>
            </a:r>
          </a:p>
          <a:p>
            <a:pPr marL="444500" indent="-444500">
              <a:lnSpc>
                <a:spcPct val="100000"/>
              </a:lnSpc>
              <a:spcBef>
                <a:spcPts val="600"/>
              </a:spcBef>
              <a:spcAft>
                <a:spcPts val="1200"/>
              </a:spcAft>
              <a:buNone/>
              <a:tabLst>
                <a:tab pos="228600" algn="l"/>
                <a:tab pos="457200" algn="l"/>
                <a:tab pos="685800" algn="l"/>
                <a:tab pos="914400" algn="l"/>
                <a:tab pos="1143000" algn="l"/>
                <a:tab pos="1371600" algn="l"/>
                <a:tab pos="1600200" algn="l"/>
                <a:tab pos="1828800" algn="l"/>
              </a:tabLst>
            </a:pPr>
            <a:endParaRPr lang="en-US" sz="36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0" indent="0">
              <a:lnSpc>
                <a:spcPct val="100000"/>
              </a:lnSpc>
              <a:spcBef>
                <a:spcPts val="600"/>
              </a:spcBef>
              <a:spcAft>
                <a:spcPts val="1200"/>
              </a:spcAft>
              <a:buNone/>
              <a:tabLst>
                <a:tab pos="228600" algn="l"/>
                <a:tab pos="457200" algn="l"/>
                <a:tab pos="685800" algn="l"/>
                <a:tab pos="914400" algn="l"/>
                <a:tab pos="1143000" algn="l"/>
                <a:tab pos="1371600" algn="l"/>
                <a:tab pos="1600200" algn="l"/>
                <a:tab pos="1828800" algn="l"/>
              </a:tabLst>
            </a:pPr>
            <a:r>
              <a:rPr lang="en-US" sz="3200" b="1" i="0" dirty="0">
                <a:solidFill>
                  <a:srgbClr val="FFFFCC"/>
                </a:solidFill>
                <a:effectLst/>
              </a:rPr>
              <a:t>Tending sycamore fig trees (Amos 7:14) involved slitting the top of each piece of fruit to hasten its ripening and to produce a sweeter, more edible fruit. Fruit infested with insects might be discarded at this time as well. The significance of Amos' trade is twofold: </a:t>
            </a:r>
          </a:p>
          <a:p>
            <a:pPr marL="444500" indent="-444500">
              <a:lnSpc>
                <a:spcPct val="107000"/>
              </a:lnSpc>
              <a:spcAft>
                <a:spcPts val="600"/>
              </a:spcAft>
              <a:buNone/>
              <a:tabLst>
                <a:tab pos="228600" algn="l"/>
                <a:tab pos="457200" algn="l"/>
                <a:tab pos="685800" algn="l"/>
                <a:tab pos="914400" algn="l"/>
                <a:tab pos="1143000" algn="l"/>
                <a:tab pos="1371600" algn="l"/>
                <a:tab pos="1600200" algn="l"/>
                <a:tab pos="1828800" algn="l"/>
              </a:tabLst>
            </a:pPr>
            <a:endParaRPr lang="en-US" dirty="0"/>
          </a:p>
        </p:txBody>
      </p:sp>
    </p:spTree>
    <p:extLst>
      <p:ext uri="{BB962C8B-B14F-4D97-AF65-F5344CB8AC3E}">
        <p14:creationId xmlns:p14="http://schemas.microsoft.com/office/powerpoint/2010/main" val="36154012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1268B3-04CB-05C2-684F-2CC2A071D2A8}"/>
              </a:ext>
            </a:extLst>
          </p:cNvPr>
          <p:cNvSpPr>
            <a:spLocks noGrp="1"/>
          </p:cNvSpPr>
          <p:nvPr>
            <p:ph idx="1"/>
          </p:nvPr>
        </p:nvSpPr>
        <p:spPr>
          <a:xfrm>
            <a:off x="484093" y="680484"/>
            <a:ext cx="11268635" cy="5955986"/>
          </a:xfrm>
        </p:spPr>
        <p:txBody>
          <a:bodyPr>
            <a:normAutofit/>
          </a:bodyPr>
          <a:lstStyle/>
          <a:p>
            <a:pPr marL="717550" indent="-717550">
              <a:lnSpc>
                <a:spcPct val="100000"/>
              </a:lnSpc>
              <a:spcBef>
                <a:spcPts val="0"/>
              </a:spcBef>
              <a:spcAft>
                <a:spcPts val="1200"/>
              </a:spcAft>
              <a:buAutoNum type="arabicParenBoth"/>
              <a:tabLst>
                <a:tab pos="228600" algn="l"/>
                <a:tab pos="627063" algn="l"/>
                <a:tab pos="685800" algn="l"/>
                <a:tab pos="914400" algn="l"/>
                <a:tab pos="1143000" algn="l"/>
                <a:tab pos="1371600" algn="l"/>
                <a:tab pos="1600200" algn="l"/>
                <a:tab pos="1828800" algn="l"/>
              </a:tabLst>
            </a:pPr>
            <a:r>
              <a:rPr lang="en-US" sz="3200" b="1" i="0" dirty="0">
                <a:solidFill>
                  <a:srgbClr val="FFFFCC"/>
                </a:solidFill>
                <a:effectLst/>
              </a:rPr>
              <a:t>He was a prophet solely because of the call of God, not because of training in a prophetic school;</a:t>
            </a:r>
          </a:p>
          <a:p>
            <a:pPr marL="717550" indent="-717550">
              <a:lnSpc>
                <a:spcPct val="100000"/>
              </a:lnSpc>
              <a:spcBef>
                <a:spcPts val="0"/>
              </a:spcBef>
              <a:spcAft>
                <a:spcPts val="1200"/>
              </a:spcAft>
              <a:buAutoNum type="arabicParenBoth"/>
              <a:tabLst>
                <a:tab pos="228600" algn="l"/>
                <a:tab pos="627063" algn="l"/>
                <a:tab pos="685800" algn="l"/>
                <a:tab pos="914400" algn="l"/>
                <a:tab pos="1143000" algn="l"/>
                <a:tab pos="1371600" algn="l"/>
                <a:tab pos="1600200" algn="l"/>
                <a:tab pos="1828800" algn="l"/>
              </a:tabLst>
            </a:pPr>
            <a:r>
              <a:rPr lang="en-US" sz="3200" b="1" dirty="0">
                <a:solidFill>
                  <a:srgbClr val="FFFFCC"/>
                </a:solidFill>
              </a:rPr>
              <a:t>C</a:t>
            </a:r>
            <a:r>
              <a:rPr lang="en-US" sz="3200" b="1" i="0" dirty="0">
                <a:solidFill>
                  <a:srgbClr val="FFFFCC"/>
                </a:solidFill>
                <a:effectLst/>
              </a:rPr>
              <a:t>ontrary to the accusation of the priest Amaziah (</a:t>
            </a:r>
            <a:r>
              <a:rPr lang="en-US" sz="3200" b="1" i="0" u="none" strike="noStrike" dirty="0">
                <a:solidFill>
                  <a:srgbClr val="FFFFCC"/>
                </a:solidFill>
                <a:effectLst/>
                <a:hlinkClick r:id="rId2">
                  <a:extLst>
                    <a:ext uri="{A12FA001-AC4F-418D-AE19-62706E023703}">
                      <ahyp:hlinkClr xmlns:ahyp="http://schemas.microsoft.com/office/drawing/2018/hyperlinkcolor" val="tx"/>
                    </a:ext>
                  </a:extLst>
                </a:hlinkClick>
              </a:rPr>
              <a:t>Amos 7:12</a:t>
            </a:r>
            <a:r>
              <a:rPr lang="en-US" sz="3200" b="1" i="0" dirty="0">
                <a:solidFill>
                  <a:srgbClr val="FFFFCC"/>
                </a:solidFill>
                <a:effectLst/>
              </a:rPr>
              <a:t> ), Amos did not earn his living by prophesying.</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His non-professional background, his alien status, and his Yahwistic orthodoxy all contributed to his rejection by the religious and political establishment of Samaria.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According to the superscription (1:1) the editors of his prophecies recognized an ominous link between his preaching and the earthquake that rocked the land two years later.</a:t>
            </a:r>
            <a:endParaRPr lang="en-US" sz="3200" b="1" dirty="0">
              <a:solidFill>
                <a:srgbClr val="FFFFCC"/>
              </a:solidFill>
              <a:effectLst/>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25566378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1268B3-04CB-05C2-684F-2CC2A071D2A8}"/>
              </a:ext>
            </a:extLst>
          </p:cNvPr>
          <p:cNvSpPr>
            <a:spLocks noGrp="1"/>
          </p:cNvSpPr>
          <p:nvPr>
            <p:ph idx="1"/>
          </p:nvPr>
        </p:nvSpPr>
        <p:spPr>
          <a:xfrm>
            <a:off x="838200" y="863600"/>
            <a:ext cx="10515600" cy="5772870"/>
          </a:xfrm>
        </p:spPr>
        <p:txBody>
          <a:bodyPr>
            <a:normAutofit/>
          </a:bodyPr>
          <a:lstStyle/>
          <a:p>
            <a:pPr marL="514350" indent="-514350">
              <a:lnSpc>
                <a:spcPct val="107000"/>
              </a:lnSpc>
              <a:spcAft>
                <a:spcPts val="600"/>
              </a:spcAft>
              <a:buAutoNum type="arabicPeriod" startAt="3"/>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Theme and Emphases of the Book</a:t>
            </a:r>
          </a:p>
          <a:p>
            <a:pPr marL="53340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Although we have no idea who recorded, collected, and arranged Amos’ prophecies in their present canonical form, the editor(s) was/were deliberate and intentional in their work, as reflected in the clear structure of the book. The messages all develop some aspect of the general theme announced in 4:12: Prepare to Meet Your God! </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501140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575035" y="1121789"/>
            <a:ext cx="10963373" cy="5371085"/>
          </a:xfrm>
        </p:spPr>
        <p:txBody>
          <a:bodyPr>
            <a:normAutofit/>
          </a:bodyPr>
          <a:lstStyle/>
          <a:p>
            <a:pPr marL="536575" indent="-536575">
              <a:lnSpc>
                <a:spcPct val="110000"/>
              </a:lnSpc>
              <a:spcBef>
                <a:spcPts val="0"/>
              </a:spcBef>
              <a:spcAft>
                <a:spcPts val="1200"/>
              </a:spcAft>
              <a:buAutoNum type="alphaL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rPr>
              <a:t>“Seer” </a:t>
            </a:r>
            <a:r>
              <a:rPr lang="en-US" sz="3200" b="1" i="1" dirty="0">
                <a:solidFill>
                  <a:srgbClr val="FFFFCC"/>
                </a:solidFill>
                <a:effectLst/>
                <a:ea typeface="MS Gothic" panose="020B0609070205080204" pitchFamily="49" charset="-128"/>
              </a:rPr>
              <a:t>(</a:t>
            </a:r>
            <a:r>
              <a:rPr lang="en-US" sz="3200" b="1" i="1" dirty="0" err="1">
                <a:solidFill>
                  <a:srgbClr val="FFFFCC"/>
                </a:solidFill>
                <a:effectLst/>
                <a:ea typeface="MS Gothic" panose="020B0609070205080204" pitchFamily="49" charset="-128"/>
              </a:rPr>
              <a:t>roʾeh</a:t>
            </a:r>
            <a:r>
              <a:rPr lang="en-US" sz="3200" b="1" i="1" dirty="0">
                <a:solidFill>
                  <a:srgbClr val="FFFFCC"/>
                </a:solidFill>
                <a:effectLst/>
                <a:ea typeface="MS Gothic" panose="020B0609070205080204" pitchFamily="49" charset="-128"/>
              </a:rPr>
              <a:t>).</a:t>
            </a:r>
            <a:r>
              <a:rPr lang="en-US" sz="3200" b="1" dirty="0">
                <a:solidFill>
                  <a:srgbClr val="FFFFCC"/>
                </a:solidFill>
                <a:effectLst/>
                <a:ea typeface="MS Gothic" panose="020B0609070205080204" pitchFamily="49" charset="-128"/>
              </a:rPr>
              <a:t> According to 1 Sam 9:9 this was the early designation for prophets. The word reflects the special perception of this class of people, particularly their ability to see sights normally unobservable to the natural eye, to see the future, and to perceive the mind.</a:t>
            </a:r>
          </a:p>
          <a:p>
            <a:pPr marL="536575" indent="-536575">
              <a:lnSpc>
                <a:spcPct val="110000"/>
              </a:lnSpc>
              <a:spcBef>
                <a:spcPts val="0"/>
              </a:spcBef>
              <a:spcAft>
                <a:spcPts val="1200"/>
              </a:spcAft>
              <a:buAutoNum type="alphaL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“Visionary”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ḥōzeh</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This designation derives from a specific means of revelation. YHWH reveals to his prophet “visions” of the future or of himself, as in Isaiah 6 and Ezekiel 1.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36575" indent="-536575">
              <a:lnSpc>
                <a:spcPct val="110000"/>
              </a:lnSpc>
              <a:spcBef>
                <a:spcPts val="0"/>
              </a:spcBef>
              <a:spcAft>
                <a:spcPts val="1200"/>
              </a:spcAft>
              <a:buAutoNum type="alphaLcPeriod"/>
              <a:tabLst>
                <a:tab pos="228600" algn="l"/>
                <a:tab pos="457200" algn="l"/>
                <a:tab pos="685800" algn="l"/>
                <a:tab pos="914400" algn="l"/>
                <a:tab pos="1143000" algn="l"/>
                <a:tab pos="1371600" algn="l"/>
                <a:tab pos="1600200" algn="l"/>
                <a:tab pos="1828800" algn="l"/>
              </a:tabLst>
            </a:pPr>
            <a:endParaRPr lang="en-US" sz="3200" b="1" dirty="0">
              <a:solidFill>
                <a:srgbClr val="FFFFCC"/>
              </a:solidFill>
            </a:endParaRPr>
          </a:p>
        </p:txBody>
      </p:sp>
    </p:spTree>
    <p:extLst>
      <p:ext uri="{BB962C8B-B14F-4D97-AF65-F5344CB8AC3E}">
        <p14:creationId xmlns:p14="http://schemas.microsoft.com/office/powerpoint/2010/main" val="37324742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1268B3-04CB-05C2-684F-2CC2A071D2A8}"/>
              </a:ext>
            </a:extLst>
          </p:cNvPr>
          <p:cNvSpPr>
            <a:spLocks noGrp="1"/>
          </p:cNvSpPr>
          <p:nvPr>
            <p:ph idx="1"/>
          </p:nvPr>
        </p:nvSpPr>
        <p:spPr>
          <a:xfrm>
            <a:off x="478465" y="946297"/>
            <a:ext cx="11366205" cy="5690173"/>
          </a:xfrm>
        </p:spPr>
        <p:txBody>
          <a:bodyPr>
            <a:noAutofit/>
          </a:bodyPr>
          <a:lstStyle/>
          <a:p>
            <a:pPr marL="0" indent="0" algn="l" rtl="0">
              <a:lnSpc>
                <a:spcPct val="100000"/>
              </a:lnSpc>
              <a:spcBef>
                <a:spcPts val="0"/>
              </a:spcBef>
              <a:spcAft>
                <a:spcPts val="1200"/>
              </a:spcAft>
              <a:buNone/>
            </a:pPr>
            <a:r>
              <a:rPr lang="en-US" sz="3200" b="1" i="0" u="none" strike="noStrike" baseline="0" dirty="0">
                <a:solidFill>
                  <a:srgbClr val="FFFFCC"/>
                </a:solidFill>
                <a:cs typeface="SBL BibLit" panose="02000000000000000000" pitchFamily="2" charset="-79"/>
              </a:rPr>
              <a:t> </a:t>
            </a:r>
            <a:r>
              <a:rPr lang="en-US" sz="3200" b="1" i="0" u="none" strike="noStrike" baseline="30000" dirty="0">
                <a:solidFill>
                  <a:srgbClr val="FFFFCC"/>
                </a:solidFill>
                <a:cs typeface="SBL BibLit" panose="02000000000000000000" pitchFamily="2" charset="-79"/>
              </a:rPr>
              <a:t>6</a:t>
            </a:r>
            <a:r>
              <a:rPr lang="en-US" sz="3200" b="1" i="0" u="none" strike="noStrike" baseline="0" dirty="0">
                <a:solidFill>
                  <a:srgbClr val="FFFFCC"/>
                </a:solidFill>
                <a:cs typeface="SBL BibLit" panose="02000000000000000000" pitchFamily="2" charset="-79"/>
              </a:rPr>
              <a:t> "I brought hunger to every city and famine to every town. But still you would not return to me," says the LORD.</a:t>
            </a:r>
          </a:p>
          <a:p>
            <a:pPr marL="0" indent="0" algn="l" rtl="0">
              <a:lnSpc>
                <a:spcPct val="100000"/>
              </a:lnSpc>
              <a:spcBef>
                <a:spcPts val="0"/>
              </a:spcBef>
              <a:spcAft>
                <a:spcPts val="1200"/>
              </a:spcAft>
              <a:buNone/>
            </a:pPr>
            <a:r>
              <a:rPr lang="en-US" sz="3200" b="1" i="0" u="none" strike="noStrike" baseline="0" dirty="0">
                <a:solidFill>
                  <a:srgbClr val="FFFFCC"/>
                </a:solidFill>
                <a:cs typeface="SBL BibLit" panose="02000000000000000000" pitchFamily="2" charset="-79"/>
              </a:rPr>
              <a:t> </a:t>
            </a:r>
            <a:r>
              <a:rPr lang="en-US" sz="3200" b="1" i="0" u="none" strike="noStrike" baseline="30000" dirty="0">
                <a:solidFill>
                  <a:srgbClr val="FFFFCC"/>
                </a:solidFill>
                <a:cs typeface="SBL BibLit" panose="02000000000000000000" pitchFamily="2" charset="-79"/>
              </a:rPr>
              <a:t>7</a:t>
            </a:r>
            <a:r>
              <a:rPr lang="en-US" sz="3200" b="1" i="0" u="none" strike="noStrike" baseline="0" dirty="0">
                <a:solidFill>
                  <a:srgbClr val="FFFFCC"/>
                </a:solidFill>
                <a:cs typeface="SBL BibLit" panose="02000000000000000000" pitchFamily="2" charset="-79"/>
              </a:rPr>
              <a:t> "I kept the rain from falling when your crops needed it the most. I sent rain on one town but withheld it from another. Rain fell on one field, while another field withered away.</a:t>
            </a:r>
          </a:p>
          <a:p>
            <a:pPr marL="0" indent="0" algn="l" rtl="0">
              <a:lnSpc>
                <a:spcPct val="100000"/>
              </a:lnSpc>
              <a:spcBef>
                <a:spcPts val="0"/>
              </a:spcBef>
              <a:spcAft>
                <a:spcPts val="1200"/>
              </a:spcAft>
              <a:buNone/>
            </a:pPr>
            <a:r>
              <a:rPr lang="en-US" sz="3200" b="1" i="0" u="none" strike="noStrike" baseline="0" dirty="0">
                <a:solidFill>
                  <a:srgbClr val="FFFFCC"/>
                </a:solidFill>
                <a:cs typeface="SBL BibLit" panose="02000000000000000000" pitchFamily="2" charset="-79"/>
              </a:rPr>
              <a:t> </a:t>
            </a:r>
            <a:r>
              <a:rPr lang="en-US" sz="3200" b="1" i="0" u="none" strike="noStrike" baseline="30000" dirty="0">
                <a:solidFill>
                  <a:srgbClr val="FFFFCC"/>
                </a:solidFill>
                <a:cs typeface="SBL BibLit" panose="02000000000000000000" pitchFamily="2" charset="-79"/>
              </a:rPr>
              <a:t>8</a:t>
            </a:r>
            <a:r>
              <a:rPr lang="en-US" sz="3200" b="1" i="0" u="none" strike="noStrike" baseline="0" dirty="0">
                <a:solidFill>
                  <a:srgbClr val="FFFFCC"/>
                </a:solidFill>
                <a:cs typeface="SBL BibLit" panose="02000000000000000000" pitchFamily="2" charset="-79"/>
              </a:rPr>
              <a:t> People staggered from town to town looking for water, but there was never enough. But still you would not return to me," says the LORD.</a:t>
            </a:r>
          </a:p>
          <a:p>
            <a:pPr marL="0" indent="0" algn="l" rtl="0">
              <a:lnSpc>
                <a:spcPct val="100000"/>
              </a:lnSpc>
              <a:spcBef>
                <a:spcPts val="0"/>
              </a:spcBef>
              <a:spcAft>
                <a:spcPts val="1200"/>
              </a:spcAft>
              <a:buNone/>
            </a:pPr>
            <a:r>
              <a:rPr lang="en-US" sz="3200" b="1" i="0" u="none" strike="noStrike" baseline="0" dirty="0">
                <a:solidFill>
                  <a:srgbClr val="FFFFCC"/>
                </a:solidFill>
                <a:cs typeface="SBL BibLit" panose="02000000000000000000" pitchFamily="2" charset="-79"/>
              </a:rPr>
              <a:t> </a:t>
            </a:r>
            <a:r>
              <a:rPr lang="en-US" sz="3200" b="1" i="0" u="none" strike="noStrike" baseline="30000" dirty="0">
                <a:solidFill>
                  <a:srgbClr val="FFFFCC"/>
                </a:solidFill>
                <a:cs typeface="SBL BibLit" panose="02000000000000000000" pitchFamily="2" charset="-79"/>
              </a:rPr>
              <a:t>9</a:t>
            </a:r>
            <a:r>
              <a:rPr lang="en-US" sz="3200" b="1" i="0" u="none" strike="noStrike" baseline="0" dirty="0">
                <a:solidFill>
                  <a:srgbClr val="FFFFCC"/>
                </a:solidFill>
                <a:cs typeface="SBL BibLit" panose="02000000000000000000" pitchFamily="2" charset="-79"/>
              </a:rPr>
              <a:t> "I struck your farms and vineyards with blight and mildew. Locusts devoured all your fig and olive trees. But still you would not return to me," says the LORD.</a:t>
            </a:r>
            <a:endParaRPr lang="en-US" sz="3200" b="1" dirty="0">
              <a:solidFill>
                <a:srgbClr val="FFFFCC"/>
              </a:solidFill>
            </a:endParaRPr>
          </a:p>
        </p:txBody>
      </p:sp>
    </p:spTree>
    <p:extLst>
      <p:ext uri="{BB962C8B-B14F-4D97-AF65-F5344CB8AC3E}">
        <p14:creationId xmlns:p14="http://schemas.microsoft.com/office/powerpoint/2010/main" val="34708823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1268B3-04CB-05C2-684F-2CC2A071D2A8}"/>
              </a:ext>
            </a:extLst>
          </p:cNvPr>
          <p:cNvSpPr>
            <a:spLocks noGrp="1"/>
          </p:cNvSpPr>
          <p:nvPr>
            <p:ph idx="1"/>
          </p:nvPr>
        </p:nvSpPr>
        <p:spPr>
          <a:xfrm>
            <a:off x="838200" y="600635"/>
            <a:ext cx="10515600" cy="6035835"/>
          </a:xfrm>
        </p:spPr>
        <p:txBody>
          <a:bodyPr>
            <a:noAutofit/>
          </a:bodyPr>
          <a:lstStyle/>
          <a:p>
            <a:pPr marL="0" indent="0" algn="l" rtl="0">
              <a:lnSpc>
                <a:spcPct val="100000"/>
              </a:lnSpc>
              <a:spcBef>
                <a:spcPts val="0"/>
              </a:spcBef>
              <a:spcAft>
                <a:spcPts val="1200"/>
              </a:spcAft>
              <a:buNone/>
            </a:pPr>
            <a:r>
              <a:rPr lang="en-US" sz="3200" b="1" i="0" u="none" strike="noStrike" baseline="30000" dirty="0">
                <a:solidFill>
                  <a:srgbClr val="FFFFCC"/>
                </a:solidFill>
                <a:cs typeface="SBL BibLit" panose="02000000000000000000" pitchFamily="2" charset="-79"/>
              </a:rPr>
              <a:t>10</a:t>
            </a:r>
            <a:r>
              <a:rPr lang="en-US" sz="3200" b="1" i="0" u="none" strike="noStrike" baseline="0" dirty="0">
                <a:solidFill>
                  <a:srgbClr val="FFFFCC"/>
                </a:solidFill>
                <a:cs typeface="SBL BibLit" panose="02000000000000000000" pitchFamily="2" charset="-79"/>
              </a:rPr>
              <a:t> "I sent plagues on you like the plagues I sent on Egypt long ago. I killed your young men in war and led all your horses away.</a:t>
            </a:r>
            <a:r>
              <a:rPr lang="en-US" sz="3200" b="1" i="0" u="none" strike="noStrike" baseline="30000" dirty="0">
                <a:solidFill>
                  <a:srgbClr val="FFFFCC"/>
                </a:solidFill>
                <a:cs typeface="SBL BibLit" panose="02000000000000000000" pitchFamily="2" charset="-79"/>
              </a:rPr>
              <a:t>1 </a:t>
            </a:r>
            <a:r>
              <a:rPr lang="en-US" sz="3200" b="1" i="0" u="none" strike="noStrike" baseline="0" dirty="0">
                <a:solidFill>
                  <a:srgbClr val="FFFFCC"/>
                </a:solidFill>
                <a:cs typeface="SBL BibLit" panose="02000000000000000000" pitchFamily="2" charset="-79"/>
              </a:rPr>
              <a:t>The stench of death filled the air! But still you would not return to me," says the LORD.</a:t>
            </a:r>
          </a:p>
          <a:p>
            <a:pPr marL="0" indent="0" algn="l" rtl="0">
              <a:lnSpc>
                <a:spcPct val="100000"/>
              </a:lnSpc>
              <a:spcBef>
                <a:spcPts val="0"/>
              </a:spcBef>
              <a:spcAft>
                <a:spcPts val="1200"/>
              </a:spcAft>
              <a:buNone/>
            </a:pPr>
            <a:r>
              <a:rPr lang="en-US" sz="3200" b="1" i="0" u="none" strike="noStrike" baseline="30000" dirty="0">
                <a:solidFill>
                  <a:srgbClr val="FFFFCC"/>
                </a:solidFill>
                <a:cs typeface="SBL BibLit" panose="02000000000000000000" pitchFamily="2" charset="-79"/>
              </a:rPr>
              <a:t>11</a:t>
            </a:r>
            <a:r>
              <a:rPr lang="en-US" sz="3200" b="1" i="0" u="none" strike="noStrike" baseline="0" dirty="0">
                <a:solidFill>
                  <a:srgbClr val="FFFFCC"/>
                </a:solidFill>
                <a:cs typeface="SBL BibLit" panose="02000000000000000000" pitchFamily="2" charset="-79"/>
              </a:rPr>
              <a:t> "I destroyed some of your cities, as I destroyed</a:t>
            </a:r>
            <a:r>
              <a:rPr lang="en-US" sz="3200" b="1" i="0" u="none" strike="noStrike" baseline="30000" dirty="0">
                <a:solidFill>
                  <a:srgbClr val="FFFFCC"/>
                </a:solidFill>
                <a:cs typeface="SBL BibLit" panose="02000000000000000000" pitchFamily="2" charset="-79"/>
              </a:rPr>
              <a:t>1 </a:t>
            </a:r>
            <a:r>
              <a:rPr lang="en-US" sz="3200" b="1" i="0" u="none" strike="noStrike" baseline="0" dirty="0">
                <a:solidFill>
                  <a:srgbClr val="FFFFCC"/>
                </a:solidFill>
                <a:cs typeface="SBL BibLit" panose="02000000000000000000" pitchFamily="2" charset="-79"/>
              </a:rPr>
              <a:t>Sodom and Gomorrah. Those of you who survived were like charred sticks pulled from a fire. But still you would not return to me," says the LORD.</a:t>
            </a:r>
          </a:p>
          <a:p>
            <a:pPr marL="0" indent="0" algn="l" rtl="0">
              <a:lnSpc>
                <a:spcPct val="100000"/>
              </a:lnSpc>
              <a:spcBef>
                <a:spcPts val="0"/>
              </a:spcBef>
              <a:spcAft>
                <a:spcPts val="1200"/>
              </a:spcAft>
              <a:buNone/>
            </a:pPr>
            <a:r>
              <a:rPr lang="en-US" sz="3200" b="1" i="0" u="none" strike="noStrike" baseline="30000" dirty="0">
                <a:solidFill>
                  <a:srgbClr val="FFFFCC"/>
                </a:solidFill>
                <a:cs typeface="SBL BibLit" panose="02000000000000000000" pitchFamily="2" charset="-79"/>
              </a:rPr>
              <a:t>12</a:t>
            </a:r>
            <a:r>
              <a:rPr lang="en-US" sz="3200" b="1" i="0" u="none" strike="noStrike" baseline="0" dirty="0">
                <a:solidFill>
                  <a:srgbClr val="FFFFCC"/>
                </a:solidFill>
                <a:cs typeface="SBL BibLit" panose="02000000000000000000" pitchFamily="2" charset="-79"/>
              </a:rPr>
              <a:t> "Therefore, I will bring upon you all the disasters I have announced. Prepare to meet your God in judgment, you people of Israel!" (Amos 4:6-12 NLT)</a:t>
            </a:r>
            <a:endParaRPr lang="en-US" sz="3200" b="1" dirty="0">
              <a:solidFill>
                <a:srgbClr val="FFFFCC"/>
              </a:solidFill>
            </a:endParaRPr>
          </a:p>
        </p:txBody>
      </p:sp>
    </p:spTree>
    <p:extLst>
      <p:ext uri="{BB962C8B-B14F-4D97-AF65-F5344CB8AC3E}">
        <p14:creationId xmlns:p14="http://schemas.microsoft.com/office/powerpoint/2010/main" val="12316924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1268B3-04CB-05C2-684F-2CC2A071D2A8}"/>
              </a:ext>
            </a:extLst>
          </p:cNvPr>
          <p:cNvSpPr>
            <a:spLocks noGrp="1"/>
          </p:cNvSpPr>
          <p:nvPr>
            <p:ph idx="1"/>
          </p:nvPr>
        </p:nvSpPr>
        <p:spPr>
          <a:xfrm>
            <a:off x="838200" y="600635"/>
            <a:ext cx="10515600" cy="6035835"/>
          </a:xfrm>
        </p:spPr>
        <p:txBody>
          <a:bodyPr>
            <a:noAutofit/>
          </a:bodyPr>
          <a:lstStyle/>
          <a:p>
            <a:pPr marL="0" indent="0" algn="l" rtl="0">
              <a:lnSpc>
                <a:spcPct val="100000"/>
              </a:lnSpc>
              <a:spcBef>
                <a:spcPts val="0"/>
              </a:spcBef>
              <a:spcAft>
                <a:spcPts val="1200"/>
              </a:spcAft>
              <a:buNone/>
            </a:pPr>
            <a:r>
              <a:rPr lang="en-US" sz="3200" b="1" i="0" u="none" strike="noStrike" dirty="0">
                <a:solidFill>
                  <a:srgbClr val="FFFFCC"/>
                </a:solidFill>
                <a:cs typeface="SBL BibLit" panose="02000000000000000000" pitchFamily="2" charset="-79"/>
              </a:rPr>
              <a:t>Notice also his hopeful conclusion ; The judgment would not be the last word:</a:t>
            </a:r>
          </a:p>
          <a:p>
            <a:pPr marL="538163" indent="-538163" algn="l" rtl="0">
              <a:lnSpc>
                <a:spcPct val="100000"/>
              </a:lnSpc>
              <a:spcBef>
                <a:spcPts val="0"/>
              </a:spcBef>
              <a:spcAft>
                <a:spcPts val="1200"/>
              </a:spcAft>
              <a:buAutoNum type="arabicPlain" startAt="7"/>
            </a:pPr>
            <a:r>
              <a:rPr lang="en-US" sz="3200" b="1" i="0" u="none" strike="noStrike" baseline="0" dirty="0">
                <a:solidFill>
                  <a:srgbClr val="FFFFCC"/>
                </a:solidFill>
                <a:cs typeface="SBL BibLit" panose="02000000000000000000" pitchFamily="2" charset="-79"/>
              </a:rPr>
              <a:t>"Are you Israelites more important to me than the Ethiopians?" asks YHWH. "I brought Israel out of Egypt, but I also brought the Philistines from Crete</a:t>
            </a:r>
            <a:r>
              <a:rPr lang="en-US" sz="3200" b="1" i="0" u="none" strike="noStrike" baseline="30000" dirty="0">
                <a:solidFill>
                  <a:srgbClr val="FFFFCC"/>
                </a:solidFill>
                <a:cs typeface="SBL BibLit" panose="02000000000000000000" pitchFamily="2" charset="-79"/>
              </a:rPr>
              <a:t> </a:t>
            </a:r>
            <a:r>
              <a:rPr lang="en-US" sz="3200" b="1" i="0" u="none" strike="noStrike" baseline="0" dirty="0">
                <a:solidFill>
                  <a:srgbClr val="FFFFCC"/>
                </a:solidFill>
                <a:cs typeface="SBL BibLit" panose="02000000000000000000" pitchFamily="2" charset="-79"/>
              </a:rPr>
              <a:t>and led the Arameans out of Kir.</a:t>
            </a:r>
          </a:p>
          <a:p>
            <a:pPr marL="538163" indent="-538163" algn="l" rtl="0">
              <a:lnSpc>
                <a:spcPct val="100000"/>
              </a:lnSpc>
              <a:spcBef>
                <a:spcPts val="0"/>
              </a:spcBef>
              <a:spcAft>
                <a:spcPts val="1200"/>
              </a:spcAft>
              <a:buAutoNum type="arabicPlain" startAt="7"/>
            </a:pPr>
            <a:r>
              <a:rPr lang="en-US" sz="3200" b="1" i="0" u="none" strike="noStrike" baseline="0" dirty="0">
                <a:solidFill>
                  <a:srgbClr val="FFFFCC"/>
                </a:solidFill>
                <a:cs typeface="SBL BibLit" panose="02000000000000000000" pitchFamily="2" charset="-79"/>
              </a:rPr>
              <a:t>"I, Adonai YHWH, am watching this sinful nation of Israel. I will destroy it from the face of the earth. But I will never completely destroy the family of Israel," the declaration of YHWH.</a:t>
            </a:r>
            <a:endParaRPr lang="en-US" sz="3200" b="1" dirty="0">
              <a:solidFill>
                <a:srgbClr val="FFFFCC"/>
              </a:solidFill>
            </a:endParaRPr>
          </a:p>
        </p:txBody>
      </p:sp>
    </p:spTree>
    <p:extLst>
      <p:ext uri="{BB962C8B-B14F-4D97-AF65-F5344CB8AC3E}">
        <p14:creationId xmlns:p14="http://schemas.microsoft.com/office/powerpoint/2010/main" val="24755678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1268B3-04CB-05C2-684F-2CC2A071D2A8}"/>
              </a:ext>
            </a:extLst>
          </p:cNvPr>
          <p:cNvSpPr>
            <a:spLocks noGrp="1"/>
          </p:cNvSpPr>
          <p:nvPr>
            <p:ph idx="1"/>
          </p:nvPr>
        </p:nvSpPr>
        <p:spPr>
          <a:xfrm>
            <a:off x="838200" y="600635"/>
            <a:ext cx="10515600" cy="6035835"/>
          </a:xfrm>
        </p:spPr>
        <p:txBody>
          <a:bodyPr>
            <a:noAutofit/>
          </a:bodyPr>
          <a:lstStyle/>
          <a:p>
            <a:pPr marL="538163" indent="-538163" algn="l" rtl="0">
              <a:lnSpc>
                <a:spcPct val="100000"/>
              </a:lnSpc>
              <a:spcBef>
                <a:spcPts val="0"/>
              </a:spcBef>
              <a:spcAft>
                <a:spcPts val="1200"/>
              </a:spcAft>
              <a:buAutoNum type="arabicPlain" startAt="9"/>
            </a:pPr>
            <a:r>
              <a:rPr lang="en-US" sz="3200" b="1" i="0" u="none" strike="noStrike" baseline="0" dirty="0">
                <a:solidFill>
                  <a:srgbClr val="FFFFCC"/>
                </a:solidFill>
                <a:cs typeface="SBL BibLit" panose="02000000000000000000" pitchFamily="2" charset="-79"/>
              </a:rPr>
              <a:t>"For I will give the command and will shake Israel along with the other nations as grain is shaken in a sieve, yet not one true kernel will be lost.</a:t>
            </a:r>
          </a:p>
          <a:p>
            <a:pPr marL="538163" indent="-538163" algn="l" rtl="0">
              <a:lnSpc>
                <a:spcPct val="100000"/>
              </a:lnSpc>
              <a:spcBef>
                <a:spcPts val="0"/>
              </a:spcBef>
              <a:spcAft>
                <a:spcPts val="1200"/>
              </a:spcAft>
              <a:buAutoNum type="arabicPlain" startAt="9"/>
            </a:pPr>
            <a:r>
              <a:rPr lang="en-US" sz="3200" b="1" i="0" u="none" strike="noStrike" baseline="0" dirty="0">
                <a:solidFill>
                  <a:srgbClr val="FFFFCC"/>
                </a:solidFill>
                <a:cs typeface="SBL BibLit" panose="02000000000000000000" pitchFamily="2" charset="-79"/>
              </a:rPr>
              <a:t>But all the sinners will die by the sword -- all those who say, 'Nothing bad will happen to us.’</a:t>
            </a:r>
          </a:p>
          <a:p>
            <a:pPr marL="538163" indent="-538163" algn="l" rtl="0">
              <a:lnSpc>
                <a:spcPct val="100000"/>
              </a:lnSpc>
              <a:spcBef>
                <a:spcPts val="0"/>
              </a:spcBef>
              <a:spcAft>
                <a:spcPts val="1200"/>
              </a:spcAft>
              <a:buAutoNum type="arabicPlain" startAt="9"/>
            </a:pPr>
            <a:r>
              <a:rPr lang="en-US" sz="3200" b="1" i="0" u="none" strike="noStrike" baseline="0" dirty="0">
                <a:solidFill>
                  <a:srgbClr val="FFFFCC"/>
                </a:solidFill>
                <a:cs typeface="SBL BibLit" panose="02000000000000000000" pitchFamily="2" charset="-79"/>
              </a:rPr>
              <a:t>"In that day I will restore the fallen house</a:t>
            </a:r>
            <a:r>
              <a:rPr lang="en-US" sz="3200" b="1" i="0" u="none" strike="noStrike" baseline="30000" dirty="0">
                <a:solidFill>
                  <a:srgbClr val="FFFFCC"/>
                </a:solidFill>
                <a:cs typeface="SBL BibLit" panose="02000000000000000000" pitchFamily="2" charset="-79"/>
              </a:rPr>
              <a:t>1 </a:t>
            </a:r>
            <a:r>
              <a:rPr lang="en-US" sz="3200" b="1" i="0" u="none" strike="noStrike" baseline="0" dirty="0">
                <a:solidFill>
                  <a:srgbClr val="FFFFCC"/>
                </a:solidFill>
                <a:cs typeface="SBL BibLit" panose="02000000000000000000" pitchFamily="2" charset="-79"/>
              </a:rPr>
              <a:t>of David. I will repair its damaged walls. From the ruins I will rebuild it and restore its former glory.</a:t>
            </a:r>
          </a:p>
          <a:p>
            <a:pPr marL="538163" indent="-538163" algn="l" rtl="0">
              <a:lnSpc>
                <a:spcPct val="100000"/>
              </a:lnSpc>
              <a:spcBef>
                <a:spcPts val="0"/>
              </a:spcBef>
              <a:spcAft>
                <a:spcPts val="1200"/>
              </a:spcAft>
              <a:buAutoNum type="arabicPlain" startAt="9"/>
            </a:pPr>
            <a:r>
              <a:rPr lang="en-US" sz="3200" b="1" i="0" u="none" strike="noStrike" baseline="0" dirty="0">
                <a:solidFill>
                  <a:srgbClr val="FFFFCC"/>
                </a:solidFill>
                <a:cs typeface="SBL BibLit" panose="02000000000000000000" pitchFamily="2" charset="-79"/>
              </a:rPr>
              <a:t>And Israel will possess what is left of Edom and all the nations I have called to be mine." the declaration of YHWH, and he will do these things.</a:t>
            </a:r>
            <a:endParaRPr lang="en-US" sz="3200" b="1" dirty="0">
              <a:solidFill>
                <a:srgbClr val="FFFFCC"/>
              </a:solidFill>
            </a:endParaRPr>
          </a:p>
        </p:txBody>
      </p:sp>
    </p:spTree>
    <p:extLst>
      <p:ext uri="{BB962C8B-B14F-4D97-AF65-F5344CB8AC3E}">
        <p14:creationId xmlns:p14="http://schemas.microsoft.com/office/powerpoint/2010/main" val="26427953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1268B3-04CB-05C2-684F-2CC2A071D2A8}"/>
              </a:ext>
            </a:extLst>
          </p:cNvPr>
          <p:cNvSpPr>
            <a:spLocks noGrp="1"/>
          </p:cNvSpPr>
          <p:nvPr>
            <p:ph idx="1"/>
          </p:nvPr>
        </p:nvSpPr>
        <p:spPr>
          <a:xfrm>
            <a:off x="838200" y="600635"/>
            <a:ext cx="10869706" cy="6035835"/>
          </a:xfrm>
        </p:spPr>
        <p:txBody>
          <a:bodyPr>
            <a:noAutofit/>
          </a:bodyPr>
          <a:lstStyle/>
          <a:p>
            <a:pPr marL="538163" indent="-538163" algn="l" rtl="0">
              <a:lnSpc>
                <a:spcPct val="100000"/>
              </a:lnSpc>
              <a:spcBef>
                <a:spcPts val="0"/>
              </a:spcBef>
              <a:spcAft>
                <a:spcPts val="1200"/>
              </a:spcAft>
              <a:buNone/>
            </a:pPr>
            <a:r>
              <a:rPr lang="en-US" sz="3200" b="1" i="0" u="none" strike="noStrike" dirty="0">
                <a:solidFill>
                  <a:srgbClr val="FFFFCC"/>
                </a:solidFill>
                <a:cs typeface="SBL BibLit" panose="02000000000000000000" pitchFamily="2" charset="-79"/>
              </a:rPr>
              <a:t>13 </a:t>
            </a:r>
            <a:r>
              <a:rPr lang="en-US" sz="3200" b="1" i="0" u="none" strike="noStrike" baseline="0" dirty="0">
                <a:solidFill>
                  <a:srgbClr val="FFFFCC"/>
                </a:solidFill>
                <a:cs typeface="SBL BibLit" panose="02000000000000000000" pitchFamily="2" charset="-79"/>
              </a:rPr>
              <a:t>"The time will come," the declaration of YHWH, "when the grain and grapes will grow faster than they can be harvested. Then the terraced vineyards on the hills of Israel will drip with sweet wine!</a:t>
            </a:r>
          </a:p>
          <a:p>
            <a:pPr marL="538163" indent="-538163" algn="l" rtl="0">
              <a:lnSpc>
                <a:spcPct val="100000"/>
              </a:lnSpc>
              <a:spcBef>
                <a:spcPts val="0"/>
              </a:spcBef>
              <a:spcAft>
                <a:spcPts val="1200"/>
              </a:spcAft>
              <a:buAutoNum type="arabicPlain" startAt="14"/>
            </a:pPr>
            <a:r>
              <a:rPr lang="en-US" sz="3200" b="1" i="0" u="none" strike="noStrike" baseline="0" dirty="0">
                <a:solidFill>
                  <a:srgbClr val="FFFFCC"/>
                </a:solidFill>
                <a:cs typeface="SBL BibLit" panose="02000000000000000000" pitchFamily="2" charset="-79"/>
              </a:rPr>
              <a:t>I will bring my exiled people of Israel back from distant lands, and they will rebuild their ruined cities and live in them again. They will plant vineyards and gardens; they will eat their crops and drink their wine.</a:t>
            </a:r>
          </a:p>
          <a:p>
            <a:pPr marL="538163" indent="-538163" algn="l" rtl="0">
              <a:lnSpc>
                <a:spcPct val="100000"/>
              </a:lnSpc>
              <a:spcBef>
                <a:spcPts val="0"/>
              </a:spcBef>
              <a:spcAft>
                <a:spcPts val="1200"/>
              </a:spcAft>
              <a:buAutoNum type="arabicPlain" startAt="14"/>
            </a:pPr>
            <a:r>
              <a:rPr lang="en-US" sz="3200" b="1" i="0" u="none" strike="noStrike" baseline="0" dirty="0">
                <a:solidFill>
                  <a:srgbClr val="FFFFCC"/>
                </a:solidFill>
                <a:cs typeface="SBL BibLit" panose="02000000000000000000" pitchFamily="2" charset="-79"/>
              </a:rPr>
              <a:t>I will firmly plant them there in their own land. They will never again be uprooted from the land I have given them," declares YHWH your God. (Amos 9:7-15 NLT, mod.)</a:t>
            </a:r>
            <a:endParaRPr lang="en-US" sz="3200" b="1" dirty="0">
              <a:solidFill>
                <a:srgbClr val="FFFFCC"/>
              </a:solidFill>
            </a:endParaRPr>
          </a:p>
        </p:txBody>
      </p:sp>
    </p:spTree>
    <p:extLst>
      <p:ext uri="{BB962C8B-B14F-4D97-AF65-F5344CB8AC3E}">
        <p14:creationId xmlns:p14="http://schemas.microsoft.com/office/powerpoint/2010/main" val="16636739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F78AF-B7CF-941A-085E-049046EF74AE}"/>
              </a:ext>
            </a:extLst>
          </p:cNvPr>
          <p:cNvSpPr>
            <a:spLocks noGrp="1"/>
          </p:cNvSpPr>
          <p:nvPr>
            <p:ph type="title"/>
          </p:nvPr>
        </p:nvSpPr>
        <p:spPr>
          <a:xfrm>
            <a:off x="838200" y="2206625"/>
            <a:ext cx="4203700" cy="1325563"/>
          </a:xfrm>
        </p:spPr>
        <p:txBody>
          <a:bodyPr/>
          <a:lstStyle/>
          <a:p>
            <a:r>
              <a:rPr lang="en-US" b="1" dirty="0">
                <a:solidFill>
                  <a:srgbClr val="FFFFCC"/>
                </a:solidFill>
                <a:latin typeface="+mn-lt"/>
              </a:rPr>
              <a:t>Outline of Amos</a:t>
            </a:r>
          </a:p>
        </p:txBody>
      </p:sp>
      <p:sp>
        <p:nvSpPr>
          <p:cNvPr id="3" name="Content Placeholder 2">
            <a:extLst>
              <a:ext uri="{FF2B5EF4-FFF2-40B4-BE49-F238E27FC236}">
                <a16:creationId xmlns:a16="http://schemas.microsoft.com/office/drawing/2014/main" id="{FCF82EB4-DE25-B062-4224-51E8651C781C}"/>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8E2179FE-07FD-22A2-987C-E2750E3262D3}"/>
              </a:ext>
            </a:extLst>
          </p:cNvPr>
          <p:cNvPicPr>
            <a:picLocks noChangeAspect="1"/>
          </p:cNvPicPr>
          <p:nvPr/>
        </p:nvPicPr>
        <p:blipFill>
          <a:blip r:embed="rId2"/>
          <a:stretch>
            <a:fillRect/>
          </a:stretch>
        </p:blipFill>
        <p:spPr>
          <a:xfrm>
            <a:off x="5486400" y="0"/>
            <a:ext cx="5267420" cy="6884691"/>
          </a:xfrm>
          <a:prstGeom prst="rect">
            <a:avLst/>
          </a:prstGeom>
        </p:spPr>
      </p:pic>
    </p:spTree>
    <p:extLst>
      <p:ext uri="{BB962C8B-B14F-4D97-AF65-F5344CB8AC3E}">
        <p14:creationId xmlns:p14="http://schemas.microsoft.com/office/powerpoint/2010/main" val="206534319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F78AF-B7CF-941A-085E-049046EF74AE}"/>
              </a:ext>
            </a:extLst>
          </p:cNvPr>
          <p:cNvSpPr>
            <a:spLocks noGrp="1"/>
          </p:cNvSpPr>
          <p:nvPr>
            <p:ph type="title"/>
          </p:nvPr>
        </p:nvSpPr>
        <p:spPr>
          <a:xfrm>
            <a:off x="838200" y="2206625"/>
            <a:ext cx="4203700" cy="1325563"/>
          </a:xfrm>
        </p:spPr>
        <p:txBody>
          <a:bodyPr/>
          <a:lstStyle/>
          <a:p>
            <a:r>
              <a:rPr lang="en-US" b="1" dirty="0">
                <a:solidFill>
                  <a:srgbClr val="FFFFCC"/>
                </a:solidFill>
                <a:latin typeface="+mn-lt"/>
              </a:rPr>
              <a:t>Outline of Amos</a:t>
            </a:r>
          </a:p>
        </p:txBody>
      </p:sp>
      <p:sp>
        <p:nvSpPr>
          <p:cNvPr id="3" name="Content Placeholder 2">
            <a:extLst>
              <a:ext uri="{FF2B5EF4-FFF2-40B4-BE49-F238E27FC236}">
                <a16:creationId xmlns:a16="http://schemas.microsoft.com/office/drawing/2014/main" id="{FCF82EB4-DE25-B062-4224-51E8651C781C}"/>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8E2179FE-07FD-22A2-987C-E2750E3262D3}"/>
              </a:ext>
            </a:extLst>
          </p:cNvPr>
          <p:cNvPicPr>
            <a:picLocks noChangeAspect="1"/>
          </p:cNvPicPr>
          <p:nvPr/>
        </p:nvPicPr>
        <p:blipFill>
          <a:blip r:embed="rId2"/>
          <a:stretch>
            <a:fillRect/>
          </a:stretch>
        </p:blipFill>
        <p:spPr>
          <a:xfrm>
            <a:off x="838200" y="708025"/>
            <a:ext cx="10791920" cy="14105394"/>
          </a:xfrm>
          <a:prstGeom prst="rect">
            <a:avLst/>
          </a:prstGeom>
        </p:spPr>
      </p:pic>
      <p:sp>
        <p:nvSpPr>
          <p:cNvPr id="4" name="Rectangle 3">
            <a:extLst>
              <a:ext uri="{FF2B5EF4-FFF2-40B4-BE49-F238E27FC236}">
                <a16:creationId xmlns:a16="http://schemas.microsoft.com/office/drawing/2014/main" id="{CD116548-A6AB-B298-4CE7-BD7B49C04400}"/>
              </a:ext>
            </a:extLst>
          </p:cNvPr>
          <p:cNvSpPr/>
          <p:nvPr/>
        </p:nvSpPr>
        <p:spPr>
          <a:xfrm>
            <a:off x="0" y="4419600"/>
            <a:ext cx="12192000" cy="4787900"/>
          </a:xfrm>
          <a:prstGeom prst="rect">
            <a:avLst/>
          </a:prstGeom>
          <a:solidFill>
            <a:srgbClr val="240000"/>
          </a:solidFill>
          <a:ln>
            <a:solidFill>
              <a:srgbClr val="2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28372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F78AF-B7CF-941A-085E-049046EF74AE}"/>
              </a:ext>
            </a:extLst>
          </p:cNvPr>
          <p:cNvSpPr>
            <a:spLocks noGrp="1"/>
          </p:cNvSpPr>
          <p:nvPr>
            <p:ph type="title"/>
          </p:nvPr>
        </p:nvSpPr>
        <p:spPr>
          <a:xfrm>
            <a:off x="838200" y="2206625"/>
            <a:ext cx="4203700" cy="1325563"/>
          </a:xfrm>
        </p:spPr>
        <p:txBody>
          <a:bodyPr/>
          <a:lstStyle/>
          <a:p>
            <a:r>
              <a:rPr lang="en-US" b="1" dirty="0">
                <a:solidFill>
                  <a:srgbClr val="FFFFCC"/>
                </a:solidFill>
                <a:latin typeface="+mn-lt"/>
              </a:rPr>
              <a:t>Outline of Amos</a:t>
            </a:r>
          </a:p>
        </p:txBody>
      </p:sp>
      <p:sp>
        <p:nvSpPr>
          <p:cNvPr id="3" name="Content Placeholder 2">
            <a:extLst>
              <a:ext uri="{FF2B5EF4-FFF2-40B4-BE49-F238E27FC236}">
                <a16:creationId xmlns:a16="http://schemas.microsoft.com/office/drawing/2014/main" id="{FCF82EB4-DE25-B062-4224-51E8651C781C}"/>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8E2179FE-07FD-22A2-987C-E2750E3262D3}"/>
              </a:ext>
            </a:extLst>
          </p:cNvPr>
          <p:cNvPicPr>
            <a:picLocks noChangeAspect="1"/>
          </p:cNvPicPr>
          <p:nvPr/>
        </p:nvPicPr>
        <p:blipFill>
          <a:blip r:embed="rId2"/>
          <a:stretch>
            <a:fillRect/>
          </a:stretch>
        </p:blipFill>
        <p:spPr>
          <a:xfrm>
            <a:off x="700040" y="-3318897"/>
            <a:ext cx="10791920" cy="14105394"/>
          </a:xfrm>
          <a:prstGeom prst="rect">
            <a:avLst/>
          </a:prstGeom>
        </p:spPr>
      </p:pic>
      <p:sp>
        <p:nvSpPr>
          <p:cNvPr id="4" name="Rectangle 3">
            <a:extLst>
              <a:ext uri="{FF2B5EF4-FFF2-40B4-BE49-F238E27FC236}">
                <a16:creationId xmlns:a16="http://schemas.microsoft.com/office/drawing/2014/main" id="{CD116548-A6AB-B298-4CE7-BD7B49C04400}"/>
              </a:ext>
            </a:extLst>
          </p:cNvPr>
          <p:cNvSpPr/>
          <p:nvPr/>
        </p:nvSpPr>
        <p:spPr>
          <a:xfrm>
            <a:off x="0" y="6379597"/>
            <a:ext cx="12192000" cy="4787900"/>
          </a:xfrm>
          <a:prstGeom prst="rect">
            <a:avLst/>
          </a:prstGeom>
          <a:solidFill>
            <a:srgbClr val="240000"/>
          </a:solidFill>
          <a:ln>
            <a:solidFill>
              <a:srgbClr val="2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4EC630F-13A5-0BE6-8C83-35A1D4DD6227}"/>
              </a:ext>
            </a:extLst>
          </p:cNvPr>
          <p:cNvSpPr/>
          <p:nvPr/>
        </p:nvSpPr>
        <p:spPr>
          <a:xfrm>
            <a:off x="0" y="-4385979"/>
            <a:ext cx="12192000" cy="4787900"/>
          </a:xfrm>
          <a:prstGeom prst="rect">
            <a:avLst/>
          </a:prstGeom>
          <a:solidFill>
            <a:srgbClr val="240000"/>
          </a:solidFill>
          <a:ln>
            <a:solidFill>
              <a:srgbClr val="2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8625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F78AF-B7CF-941A-085E-049046EF74AE}"/>
              </a:ext>
            </a:extLst>
          </p:cNvPr>
          <p:cNvSpPr>
            <a:spLocks noGrp="1"/>
          </p:cNvSpPr>
          <p:nvPr>
            <p:ph type="title"/>
          </p:nvPr>
        </p:nvSpPr>
        <p:spPr>
          <a:xfrm>
            <a:off x="838200" y="2206625"/>
            <a:ext cx="4203700" cy="1325563"/>
          </a:xfrm>
        </p:spPr>
        <p:txBody>
          <a:bodyPr/>
          <a:lstStyle/>
          <a:p>
            <a:r>
              <a:rPr lang="en-US" b="1" dirty="0">
                <a:solidFill>
                  <a:srgbClr val="FFFFCC"/>
                </a:solidFill>
                <a:latin typeface="+mn-lt"/>
              </a:rPr>
              <a:t>Outline of Amos</a:t>
            </a:r>
          </a:p>
        </p:txBody>
      </p:sp>
      <p:sp>
        <p:nvSpPr>
          <p:cNvPr id="3" name="Content Placeholder 2">
            <a:extLst>
              <a:ext uri="{FF2B5EF4-FFF2-40B4-BE49-F238E27FC236}">
                <a16:creationId xmlns:a16="http://schemas.microsoft.com/office/drawing/2014/main" id="{FCF82EB4-DE25-B062-4224-51E8651C781C}"/>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8E2179FE-07FD-22A2-987C-E2750E3262D3}"/>
              </a:ext>
            </a:extLst>
          </p:cNvPr>
          <p:cNvPicPr>
            <a:picLocks noChangeAspect="1"/>
          </p:cNvPicPr>
          <p:nvPr/>
        </p:nvPicPr>
        <p:blipFill>
          <a:blip r:embed="rId2"/>
          <a:stretch>
            <a:fillRect/>
          </a:stretch>
        </p:blipFill>
        <p:spPr>
          <a:xfrm>
            <a:off x="838200" y="-8434333"/>
            <a:ext cx="10791920" cy="14105394"/>
          </a:xfrm>
          <a:prstGeom prst="rect">
            <a:avLst/>
          </a:prstGeom>
        </p:spPr>
      </p:pic>
      <p:sp>
        <p:nvSpPr>
          <p:cNvPr id="6" name="Rectangle 5">
            <a:extLst>
              <a:ext uri="{FF2B5EF4-FFF2-40B4-BE49-F238E27FC236}">
                <a16:creationId xmlns:a16="http://schemas.microsoft.com/office/drawing/2014/main" id="{14EC630F-13A5-0BE6-8C83-35A1D4DD6227}"/>
              </a:ext>
            </a:extLst>
          </p:cNvPr>
          <p:cNvSpPr/>
          <p:nvPr/>
        </p:nvSpPr>
        <p:spPr>
          <a:xfrm>
            <a:off x="0" y="-3468177"/>
            <a:ext cx="12192000" cy="4787900"/>
          </a:xfrm>
          <a:prstGeom prst="rect">
            <a:avLst/>
          </a:prstGeom>
          <a:solidFill>
            <a:srgbClr val="240000"/>
          </a:solidFill>
          <a:ln>
            <a:solidFill>
              <a:srgbClr val="2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23688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3D8B0-4C9F-9124-1D80-03C98D32FFB4}"/>
              </a:ext>
            </a:extLst>
          </p:cNvPr>
          <p:cNvSpPr>
            <a:spLocks noGrp="1"/>
          </p:cNvSpPr>
          <p:nvPr>
            <p:ph type="title"/>
          </p:nvPr>
        </p:nvSpPr>
        <p:spPr>
          <a:xfrm>
            <a:off x="838200" y="800836"/>
            <a:ext cx="10515600" cy="953536"/>
          </a:xfrm>
        </p:spPr>
        <p:txBody>
          <a:bodyPr/>
          <a:lstStyle/>
          <a:p>
            <a:pPr algn="ctr"/>
            <a:r>
              <a:rPr lang="en-US" b="1" dirty="0">
                <a:solidFill>
                  <a:srgbClr val="FFFFCC"/>
                </a:solidFill>
                <a:latin typeface="+mn-lt"/>
              </a:rPr>
              <a:t>Hosea:  A Call to Covenant Love</a:t>
            </a:r>
          </a:p>
        </p:txBody>
      </p:sp>
      <p:sp>
        <p:nvSpPr>
          <p:cNvPr id="3" name="Content Placeholder 2">
            <a:extLst>
              <a:ext uri="{FF2B5EF4-FFF2-40B4-BE49-F238E27FC236}">
                <a16:creationId xmlns:a16="http://schemas.microsoft.com/office/drawing/2014/main" id="{85C84778-A133-6B14-21E5-DC5DD3EE0B7F}"/>
              </a:ext>
            </a:extLst>
          </p:cNvPr>
          <p:cNvSpPr>
            <a:spLocks noGrp="1"/>
          </p:cNvSpPr>
          <p:nvPr>
            <p:ph idx="1"/>
          </p:nvPr>
        </p:nvSpPr>
        <p:spPr>
          <a:xfrm>
            <a:off x="838200" y="1754372"/>
            <a:ext cx="10515600" cy="4422591"/>
          </a:xfrm>
        </p:spPr>
        <p:txBody>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Context of Hosea’s Ministry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3975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Like Amos, Hosea prophesied in the Northern Kingdom during the reign of Jeroboam II. </a:t>
            </a:r>
          </a:p>
          <a:p>
            <a:pPr marL="53975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Unlike Amos, he was a native northerner, a fact reflected in several dialectical features in the book.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2972537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575035" y="593889"/>
            <a:ext cx="10963373" cy="5898985"/>
          </a:xfrm>
        </p:spPr>
        <p:txBody>
          <a:bodyPr>
            <a:normAutofit/>
          </a:bodyPr>
          <a:lstStyle/>
          <a:p>
            <a:pPr marL="514350" indent="-514350">
              <a:buAutoNum type="alphaLcPeriod" startAt="3"/>
            </a:pPr>
            <a:r>
              <a:rPr lang="en-US" sz="3200" b="1" dirty="0">
                <a:solidFill>
                  <a:srgbClr val="FFFFCC"/>
                </a:solidFill>
              </a:rPr>
              <a:t>“Prophet.” The etymology of this word remains uncertain. Prevailing interpretation understands the word to refer to either “one who invokes God” (D. E. Fleming), or “one summoned by God.” An i-class theme vowel:</a:t>
            </a:r>
          </a:p>
          <a:p>
            <a:pPr marL="0" indent="0">
              <a:spcBef>
                <a:spcPts val="0"/>
              </a:spcBef>
              <a:spcAft>
                <a:spcPts val="600"/>
              </a:spcAft>
              <a:buNone/>
            </a:pPr>
            <a:r>
              <a:rPr lang="en-US" sz="3200" b="1" dirty="0">
                <a:solidFill>
                  <a:srgbClr val="FFFFCC"/>
                </a:solidFill>
              </a:rPr>
              <a:t>	</a:t>
            </a:r>
            <a:r>
              <a:rPr lang="en-US" sz="3200" b="1" i="1" dirty="0" err="1">
                <a:solidFill>
                  <a:srgbClr val="FFFFCC"/>
                </a:solidFill>
              </a:rPr>
              <a:t>Nāvi</a:t>
            </a:r>
            <a:r>
              <a:rPr lang="en-US" sz="3200" b="1" dirty="0" err="1">
                <a:solidFill>
                  <a:srgbClr val="FFFFCC"/>
                </a:solidFill>
              </a:rPr>
              <a:t>̂ʾ</a:t>
            </a:r>
            <a:r>
              <a:rPr lang="en-US" sz="3200" b="1" dirty="0">
                <a:solidFill>
                  <a:srgbClr val="FFFFCC"/>
                </a:solidFill>
              </a:rPr>
              <a:t>		“one summoned”</a:t>
            </a:r>
          </a:p>
          <a:p>
            <a:pPr marL="0" indent="0">
              <a:spcBef>
                <a:spcPts val="0"/>
              </a:spcBef>
              <a:spcAft>
                <a:spcPts val="600"/>
              </a:spcAft>
              <a:buNone/>
            </a:pPr>
            <a:r>
              <a:rPr lang="en-US" sz="3200" b="1" dirty="0">
                <a:solidFill>
                  <a:srgbClr val="FFFFCC"/>
                </a:solidFill>
              </a:rPr>
              <a:t>	</a:t>
            </a:r>
            <a:r>
              <a:rPr lang="en-US" sz="3200" b="1" i="1" dirty="0" err="1">
                <a:solidFill>
                  <a:srgbClr val="FFFFCC"/>
                </a:solidFill>
              </a:rPr>
              <a:t>nāgîd</a:t>
            </a:r>
            <a:r>
              <a:rPr lang="en-US" sz="3200" b="1" i="1" dirty="0">
                <a:solidFill>
                  <a:srgbClr val="FFFFCC"/>
                </a:solidFill>
              </a:rPr>
              <a:t>̱	“one promoted”</a:t>
            </a:r>
          </a:p>
          <a:p>
            <a:pPr marL="0" indent="0">
              <a:spcBef>
                <a:spcPts val="0"/>
              </a:spcBef>
              <a:spcAft>
                <a:spcPts val="600"/>
              </a:spcAft>
              <a:buNone/>
            </a:pPr>
            <a:r>
              <a:rPr lang="en-US" sz="3200" b="1" i="1" dirty="0">
                <a:solidFill>
                  <a:srgbClr val="FFFFCC"/>
                </a:solidFill>
              </a:rPr>
              <a:t>	</a:t>
            </a:r>
            <a:r>
              <a:rPr lang="en-US" sz="3200" b="1" i="1" dirty="0" err="1">
                <a:solidFill>
                  <a:srgbClr val="FFFFCC"/>
                </a:solidFill>
              </a:rPr>
              <a:t>mašiah</a:t>
            </a:r>
            <a:r>
              <a:rPr lang="en-US" sz="3200" b="1" i="1" dirty="0">
                <a:solidFill>
                  <a:srgbClr val="FFFFCC"/>
                </a:solidFill>
              </a:rPr>
              <a:t>̣	“one anointed”</a:t>
            </a:r>
          </a:p>
          <a:p>
            <a:pPr marL="0" indent="0">
              <a:spcBef>
                <a:spcPts val="0"/>
              </a:spcBef>
              <a:spcAft>
                <a:spcPts val="1200"/>
              </a:spcAft>
              <a:buNone/>
            </a:pPr>
            <a:r>
              <a:rPr lang="en-US" sz="3200" b="1" i="1" dirty="0">
                <a:solidFill>
                  <a:srgbClr val="FFFFCC"/>
                </a:solidFill>
              </a:rPr>
              <a:t>	</a:t>
            </a:r>
            <a:r>
              <a:rPr lang="en-US" sz="3200" b="1" i="1" dirty="0" err="1">
                <a:solidFill>
                  <a:srgbClr val="FFFFCC"/>
                </a:solidFill>
              </a:rPr>
              <a:t>nāśîʾ</a:t>
            </a:r>
            <a:r>
              <a:rPr lang="en-US" sz="3200" b="1" i="1" dirty="0">
                <a:solidFill>
                  <a:srgbClr val="FFFFCC"/>
                </a:solidFill>
              </a:rPr>
              <a:t>		</a:t>
            </a:r>
            <a:r>
              <a:rPr lang="en-US" sz="3200" b="1" dirty="0">
                <a:solidFill>
                  <a:srgbClr val="FFFFCC"/>
                </a:solidFill>
              </a:rPr>
              <a:t>“one elevated” (prince)</a:t>
            </a:r>
            <a:endParaRPr lang="en-US" sz="3200" b="1" i="1" dirty="0">
              <a:solidFill>
                <a:srgbClr val="FFFFCC"/>
              </a:solidFill>
            </a:endParaRPr>
          </a:p>
          <a:p>
            <a:pPr marL="514350" indent="-514350">
              <a:lnSpc>
                <a:spcPct val="110000"/>
              </a:lnSpc>
              <a:spcBef>
                <a:spcPts val="0"/>
              </a:spcBef>
              <a:spcAft>
                <a:spcPts val="1200"/>
              </a:spcAft>
              <a:buAutoNum type="alphaLcPeriod" startAt="4"/>
              <a:tabLst>
                <a:tab pos="228600" algn="l"/>
                <a:tab pos="457200" algn="l"/>
                <a:tab pos="685800" algn="l"/>
                <a:tab pos="914400" algn="l"/>
                <a:tab pos="1143000" algn="l"/>
                <a:tab pos="1371600" algn="l"/>
                <a:tab pos="1600200" algn="l"/>
                <a:tab pos="1828800" algn="l"/>
              </a:tabLst>
            </a:pPr>
            <a:r>
              <a:rPr lang="en-US" sz="3200" b="1" dirty="0">
                <a:solidFill>
                  <a:srgbClr val="FFFFCC"/>
                </a:solidFill>
              </a:rPr>
              <a:t>“Man of God.” This title reflects not only the person’s relationship with God, but may also reflect his character, “Godly man” (2 Kgs 4:7).</a:t>
            </a:r>
          </a:p>
          <a:p>
            <a:pPr marL="514350" indent="-514350">
              <a:lnSpc>
                <a:spcPct val="110000"/>
              </a:lnSpc>
              <a:spcBef>
                <a:spcPts val="0"/>
              </a:spcBef>
              <a:spcAft>
                <a:spcPts val="1200"/>
              </a:spcAft>
              <a:buAutoNum type="alphaLcPeriod" startAt="4"/>
              <a:tabLst>
                <a:tab pos="228600" algn="l"/>
                <a:tab pos="457200" algn="l"/>
                <a:tab pos="685800" algn="l"/>
                <a:tab pos="914400" algn="l"/>
                <a:tab pos="1143000" algn="l"/>
                <a:tab pos="1371600" algn="l"/>
                <a:tab pos="1600200" algn="l"/>
                <a:tab pos="1828800" algn="l"/>
              </a:tabLst>
            </a:pPr>
            <a:endParaRPr lang="en-US" sz="3200" b="1" dirty="0">
              <a:solidFill>
                <a:srgbClr val="FFFFCC"/>
              </a:solidFill>
            </a:endParaRPr>
          </a:p>
          <a:p>
            <a:pPr marL="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ndParaRPr>
          </a:p>
        </p:txBody>
      </p:sp>
    </p:spTree>
    <p:extLst>
      <p:ext uri="{BB962C8B-B14F-4D97-AF65-F5344CB8AC3E}">
        <p14:creationId xmlns:p14="http://schemas.microsoft.com/office/powerpoint/2010/main" val="277680273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C84778-A133-6B14-21E5-DC5DD3EE0B7F}"/>
              </a:ext>
            </a:extLst>
          </p:cNvPr>
          <p:cNvSpPr>
            <a:spLocks noGrp="1"/>
          </p:cNvSpPr>
          <p:nvPr>
            <p:ph idx="1"/>
          </p:nvPr>
        </p:nvSpPr>
        <p:spPr>
          <a:xfrm>
            <a:off x="500514" y="584791"/>
            <a:ext cx="11097928" cy="6008514"/>
          </a:xfrm>
        </p:spPr>
        <p:txBody>
          <a:bodyPr>
            <a:normAutofit lnSpcReduction="10000"/>
          </a:bodyPr>
          <a:lstStyle/>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Hosea the Prophet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35560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name Hosea is derived from the same root as Joshua (Jesus), that is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yāšaʿ</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“to deliver, save.” It seems to </a:t>
            </a: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express his parents’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expresses longing for divine deliverance from some threat. </a:t>
            </a:r>
          </a:p>
          <a:p>
            <a:pPr marL="35560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With the exception of Ezekiel, none of the writing prophet’s experienced more grief because of their calling than Hosea. YHWH not only called upon him to proclaim his message; he demanded of his servant that he embody it in his painful personal experience. </a:t>
            </a:r>
            <a:endParaRPr lang="en-US" dirty="0"/>
          </a:p>
        </p:txBody>
      </p:sp>
    </p:spTree>
    <p:extLst>
      <p:ext uri="{BB962C8B-B14F-4D97-AF65-F5344CB8AC3E}">
        <p14:creationId xmlns:p14="http://schemas.microsoft.com/office/powerpoint/2010/main" val="36811131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C84778-A133-6B14-21E5-DC5DD3EE0B7F}"/>
              </a:ext>
            </a:extLst>
          </p:cNvPr>
          <p:cNvSpPr>
            <a:spLocks noGrp="1"/>
          </p:cNvSpPr>
          <p:nvPr>
            <p:ph idx="1"/>
          </p:nvPr>
        </p:nvSpPr>
        <p:spPr>
          <a:xfrm>
            <a:off x="500514" y="914400"/>
            <a:ext cx="11097928" cy="5678905"/>
          </a:xfrm>
        </p:spPr>
        <p:txBody>
          <a:bodyPr>
            <a:normAutofit/>
          </a:bodyPr>
          <a:lstStyle/>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YHWH commanded the prophet to marry a prostitute, Gomer, who bore him three children, the names of each of whom carried an ominous message for Israel: Jezreel (“God-sows”);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Lo-Ruḥamah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(“No-Compassion”); and Lo-</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ʿammi</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(“Not My People”). True to character, his wife left him, and to get her back the prophet purchased her off the slave auction block. Hosea’s experiences present a powerful picture of YHWH’s perspective on Israel’s infidelity to himself.</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27594090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C84778-A133-6B14-21E5-DC5DD3EE0B7F}"/>
              </a:ext>
            </a:extLst>
          </p:cNvPr>
          <p:cNvSpPr>
            <a:spLocks noGrp="1"/>
          </p:cNvSpPr>
          <p:nvPr>
            <p:ph idx="1"/>
          </p:nvPr>
        </p:nvSpPr>
        <p:spPr>
          <a:xfrm>
            <a:off x="223284" y="978195"/>
            <a:ext cx="11780873" cy="5615110"/>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Theme and Emphases of the Book</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35560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Although Hosea was a northern prophet, his ministry must have found greater acceptance in the south. We may only speculate about how the book was produced, but it was undoubtedly the faithful believers in Judah who treasured his prophecies and preserved them for posterity. Though it retains some northern features, it has come to us through the filter of Judaean hands. The book is less clearly organized than Amos, but in style and substance it reflects much greater Deuteronomic influence. In fact, the over-arching theme of his ministry seems to have been a call to covenantal renewal along the lines laid out by Moses centuries earlier.</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914249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C84778-A133-6B14-21E5-DC5DD3EE0B7F}"/>
              </a:ext>
            </a:extLst>
          </p:cNvPr>
          <p:cNvSpPr>
            <a:spLocks noGrp="1"/>
          </p:cNvSpPr>
          <p:nvPr>
            <p:ph idx="1"/>
          </p:nvPr>
        </p:nvSpPr>
        <p:spPr>
          <a:xfrm>
            <a:off x="336885" y="288758"/>
            <a:ext cx="11434812" cy="6304547"/>
          </a:xfrm>
        </p:spPr>
        <p:txBody>
          <a:bodyPr>
            <a:noAutofit/>
          </a:bodyPr>
          <a:lstStyle/>
          <a:p>
            <a:pPr marL="514350" indent="-514350">
              <a:lnSpc>
                <a:spcPct val="100000"/>
              </a:lnSpc>
              <a:spcBef>
                <a:spcPts val="0"/>
              </a:spcBef>
              <a:spcAft>
                <a:spcPts val="1200"/>
              </a:spcAft>
              <a:buAutoNum type="arabicPeriod" startAt="3"/>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Structure and </a:t>
            </a:r>
          </a:p>
          <a:p>
            <a:pPr marL="514350" indent="-514350">
              <a:lnSpc>
                <a:spcPct val="100000"/>
              </a:lnSpc>
              <a:spcBef>
                <a:spcPts val="0"/>
              </a:spcBef>
              <a:spcAft>
                <a:spcPts val="1200"/>
              </a:spcAft>
              <a:buAutoNum type="arabicPeriod" startAt="3"/>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Rhetorical Strategy of </a:t>
            </a: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Hosea: based on Hoses 4:1</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600" b="1" i="0" u="none" strike="noStrike" baseline="0" dirty="0">
                <a:solidFill>
                  <a:srgbClr val="FFFFCC"/>
                </a:solidFill>
                <a:cs typeface="SBL BibLit" panose="02000000000000000000" pitchFamily="2" charset="-79"/>
              </a:rPr>
              <a:t>Hear the word of YHWH, O descendants of Israel,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600" b="1" i="0" u="none" strike="noStrike" baseline="0" dirty="0">
                <a:solidFill>
                  <a:srgbClr val="FFFFCC"/>
                </a:solidFill>
                <a:cs typeface="SBL BibLit" panose="02000000000000000000" pitchFamily="2" charset="-79"/>
              </a:rPr>
              <a:t>Because YHWH has a case against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cs typeface="SBL BibLit" panose="02000000000000000000" pitchFamily="2" charset="-79"/>
              </a:rPr>
              <a:t>		</a:t>
            </a:r>
            <a:r>
              <a:rPr lang="en-US" sz="3600" b="1" i="0" u="none" strike="noStrike" baseline="0" dirty="0">
                <a:solidFill>
                  <a:srgbClr val="FFFFCC"/>
                </a:solidFill>
                <a:cs typeface="SBL BibLit" panose="02000000000000000000" pitchFamily="2" charset="-79"/>
              </a:rPr>
              <a:t>with the inhabitants of the land.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600" b="1" i="0" u="none" strike="noStrike" baseline="0" dirty="0">
                <a:solidFill>
                  <a:srgbClr val="FFFFCC"/>
                </a:solidFill>
                <a:cs typeface="SBL BibLit" panose="02000000000000000000" pitchFamily="2" charset="-79"/>
              </a:rPr>
              <a:t>There is no faithfulness/fidelity (א</a:t>
            </a:r>
            <a:r>
              <a:rPr lang="he-IL" sz="3600" b="1" i="0" u="none" strike="noStrike" baseline="0" dirty="0">
                <a:solidFill>
                  <a:srgbClr val="FFFFCC"/>
                </a:solidFill>
                <a:cs typeface="SBL BibLit" panose="02000000000000000000" pitchFamily="2" charset="-79"/>
              </a:rPr>
              <a:t>ֱמֶת</a:t>
            </a:r>
            <a:r>
              <a:rPr lang="en-US" sz="3600" b="1" i="0" u="none" strike="noStrike" baseline="0" dirty="0">
                <a:solidFill>
                  <a:srgbClr val="FFFFCC"/>
                </a:solidFill>
                <a:cs typeface="SBL BibLit" panose="02000000000000000000" pitchFamily="2" charset="-79"/>
              </a:rPr>
              <a:t>)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600" b="1" i="0" u="none" strike="noStrike" baseline="0" dirty="0">
                <a:solidFill>
                  <a:srgbClr val="FFFFCC"/>
                </a:solidFill>
                <a:cs typeface="SBL BibLit" panose="02000000000000000000" pitchFamily="2" charset="-79"/>
              </a:rPr>
              <a:t>		or steadfast love (</a:t>
            </a:r>
            <a:r>
              <a:rPr lang="he-IL" sz="3600" b="1" dirty="0">
                <a:solidFill>
                  <a:srgbClr val="FFFFCC"/>
                </a:solidFill>
                <a:cs typeface="SBL BibLit" panose="02000000000000000000" pitchFamily="2" charset="-79"/>
              </a:rPr>
              <a:t>חֶ</a:t>
            </a:r>
            <a:r>
              <a:rPr lang="he-IL" sz="3600" b="1" i="0" u="none" strike="noStrike" baseline="0" dirty="0">
                <a:solidFill>
                  <a:srgbClr val="FFFFCC"/>
                </a:solidFill>
                <a:cs typeface="SBL BibLit" panose="02000000000000000000" pitchFamily="2" charset="-79"/>
              </a:rPr>
              <a:t>סֶד</a:t>
            </a:r>
            <a:r>
              <a:rPr lang="en-US" sz="3600" b="1" i="0" u="none" strike="noStrike" baseline="0" dirty="0">
                <a:solidFill>
                  <a:srgbClr val="FFFFCC"/>
                </a:solidFill>
                <a:cs typeface="SBL BibLit" panose="02000000000000000000" pitchFamily="2" charset="-79"/>
              </a:rPr>
              <a:t>),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600" b="1" i="0" u="none" strike="noStrike" baseline="0" dirty="0">
                <a:solidFill>
                  <a:srgbClr val="FFFFCC"/>
                </a:solidFill>
                <a:cs typeface="SBL BibLit" panose="02000000000000000000" pitchFamily="2" charset="-79"/>
              </a:rPr>
              <a:t>		and no knowledge of God </a:t>
            </a:r>
            <a:r>
              <a:rPr lang="he-IL" sz="3600" b="1" i="0" u="none" strike="noStrike" baseline="0" dirty="0">
                <a:solidFill>
                  <a:srgbClr val="FFFFCC"/>
                </a:solidFill>
                <a:cs typeface="SBL BibLit" panose="02000000000000000000" pitchFamily="2" charset="-79"/>
              </a:rPr>
              <a:t>(דַּ</a:t>
            </a:r>
            <a:r>
              <a:rPr lang="en-US" sz="3600" b="1" i="0" u="none" strike="noStrike" baseline="0" dirty="0">
                <a:solidFill>
                  <a:srgbClr val="FFFFCC"/>
                </a:solidFill>
                <a:cs typeface="SBL BibLit" panose="02000000000000000000" pitchFamily="2" charset="-79"/>
              </a:rPr>
              <a:t>ע</a:t>
            </a:r>
            <a:r>
              <a:rPr lang="he-IL" sz="3600" b="1" i="0" u="none" strike="noStrike" baseline="0" dirty="0">
                <a:solidFill>
                  <a:srgbClr val="FFFFCC"/>
                </a:solidFill>
                <a:cs typeface="SBL BibLit" panose="02000000000000000000" pitchFamily="2" charset="-79"/>
              </a:rPr>
              <a:t>ַת </a:t>
            </a:r>
            <a:r>
              <a:rPr lang="en-US" sz="3600" b="1" i="0" u="none" strike="noStrike" baseline="0" dirty="0">
                <a:solidFill>
                  <a:srgbClr val="FFFFCC"/>
                </a:solidFill>
                <a:cs typeface="SBL BibLit" panose="02000000000000000000" pitchFamily="2" charset="-79"/>
              </a:rPr>
              <a:t>א</a:t>
            </a:r>
            <a:r>
              <a:rPr lang="he-IL" sz="3600" b="1" i="0" u="none" strike="noStrike" baseline="0" dirty="0">
                <a:solidFill>
                  <a:srgbClr val="FFFFCC"/>
                </a:solidFill>
                <a:cs typeface="SBL BibLit" panose="02000000000000000000" pitchFamily="2" charset="-79"/>
              </a:rPr>
              <a:t>ֱלֹהִי</a:t>
            </a:r>
            <a:r>
              <a:rPr lang="en-US" sz="3600" b="1" i="0" u="none" strike="noStrike" baseline="0" dirty="0">
                <a:solidFill>
                  <a:srgbClr val="FFFFCC"/>
                </a:solidFill>
                <a:cs typeface="SBL BibLit" panose="02000000000000000000" pitchFamily="2" charset="-79"/>
              </a:rPr>
              <a:t>ם</a:t>
            </a:r>
            <a:r>
              <a:rPr lang="he-IL" sz="3600" b="1" i="0" u="none" strike="noStrike" baseline="0" dirty="0">
                <a:solidFill>
                  <a:srgbClr val="FFFFCC"/>
                </a:solidFill>
                <a:cs typeface="SBL BibLit" panose="02000000000000000000" pitchFamily="2" charset="-79"/>
              </a:rPr>
              <a:t>)</a:t>
            </a:r>
            <a:r>
              <a:rPr lang="en-US" sz="3600" b="1" i="0" u="none" strike="noStrike" baseline="0" dirty="0">
                <a:solidFill>
                  <a:srgbClr val="FFFFCC"/>
                </a:solidFill>
                <a:cs typeface="SBL BibLit" panose="02000000000000000000" pitchFamily="2" charset="-79"/>
              </a:rPr>
              <a:t> in the land</a:t>
            </a:r>
            <a:r>
              <a:rPr lang="he-IL" sz="3600" b="1" i="0" u="none" strike="noStrike" baseline="0" dirty="0">
                <a:solidFill>
                  <a:srgbClr val="FFFFCC"/>
                </a:solidFill>
                <a:cs typeface="SBL BibLit" panose="02000000000000000000" pitchFamily="2" charset="-79"/>
              </a:rPr>
              <a:t>.</a:t>
            </a:r>
            <a:endParaRPr lang="en-US" sz="3600" b="1" dirty="0">
              <a:solidFill>
                <a:srgbClr val="FFFFCC"/>
              </a:solidFill>
              <a:ea typeface="MS Gothic" panose="020B0609070205080204" pitchFamily="49" charset="-128"/>
              <a:cs typeface="Calibri" panose="020F050202020403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173894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C84778-A133-6B14-21E5-DC5DD3EE0B7F}"/>
              </a:ext>
            </a:extLst>
          </p:cNvPr>
          <p:cNvSpPr>
            <a:spLocks noGrp="1"/>
          </p:cNvSpPr>
          <p:nvPr>
            <p:ph idx="1"/>
          </p:nvPr>
        </p:nvSpPr>
        <p:spPr>
          <a:xfrm>
            <a:off x="378594" y="1096833"/>
            <a:ext cx="11434812" cy="6304547"/>
          </a:xfrm>
        </p:spPr>
        <p:txBody>
          <a:bodyPr>
            <a:noAutofit/>
          </a:bodyPr>
          <a:lstStyle/>
          <a:p>
            <a:pPr marL="514350" indent="-514350">
              <a:lnSpc>
                <a:spcPct val="100000"/>
              </a:lnSpc>
              <a:spcBef>
                <a:spcPts val="0"/>
              </a:spcBef>
              <a:spcAft>
                <a:spcPts val="1200"/>
              </a:spcAft>
              <a:buAutoNum type="arabicPeriod" startAt="3"/>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Structure and </a:t>
            </a:r>
          </a:p>
          <a:p>
            <a:pPr marL="514350" indent="-514350">
              <a:lnSpc>
                <a:spcPct val="100000"/>
              </a:lnSpc>
              <a:spcBef>
                <a:spcPts val="0"/>
              </a:spcBef>
              <a:spcAft>
                <a:spcPts val="1200"/>
              </a:spcAft>
              <a:buAutoNum type="arabicPeriod" startAt="3"/>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Rhetorical Strategy of </a:t>
            </a: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Hosea</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7D796F6C-2497-4DB9-8C50-EBEF73542A10}"/>
              </a:ext>
            </a:extLst>
          </p:cNvPr>
          <p:cNvPicPr>
            <a:picLocks noChangeAspect="1"/>
          </p:cNvPicPr>
          <p:nvPr/>
        </p:nvPicPr>
        <p:blipFill>
          <a:blip r:embed="rId2"/>
          <a:stretch>
            <a:fillRect/>
          </a:stretch>
        </p:blipFill>
        <p:spPr>
          <a:xfrm>
            <a:off x="6340642" y="0"/>
            <a:ext cx="5166815" cy="6742644"/>
          </a:xfrm>
          <a:prstGeom prst="rect">
            <a:avLst/>
          </a:prstGeom>
        </p:spPr>
      </p:pic>
    </p:spTree>
    <p:extLst>
      <p:ext uri="{BB962C8B-B14F-4D97-AF65-F5344CB8AC3E}">
        <p14:creationId xmlns:p14="http://schemas.microsoft.com/office/powerpoint/2010/main" val="41980648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B0175-2541-584C-4333-4720088CA80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7692A5D-AE28-E8EE-EF48-3543AF035A8C}"/>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E6A70179-2979-E2BC-B877-6F7842F889C7}"/>
              </a:ext>
            </a:extLst>
          </p:cNvPr>
          <p:cNvPicPr>
            <a:picLocks noChangeAspect="1"/>
          </p:cNvPicPr>
          <p:nvPr/>
        </p:nvPicPr>
        <p:blipFill>
          <a:blip r:embed="rId2"/>
          <a:stretch>
            <a:fillRect/>
          </a:stretch>
        </p:blipFill>
        <p:spPr>
          <a:xfrm>
            <a:off x="1420199" y="293004"/>
            <a:ext cx="9351602" cy="12203751"/>
          </a:xfrm>
          <a:prstGeom prst="rect">
            <a:avLst/>
          </a:prstGeom>
        </p:spPr>
      </p:pic>
      <p:sp>
        <p:nvSpPr>
          <p:cNvPr id="6" name="Rectangle 5">
            <a:extLst>
              <a:ext uri="{FF2B5EF4-FFF2-40B4-BE49-F238E27FC236}">
                <a16:creationId xmlns:a16="http://schemas.microsoft.com/office/drawing/2014/main" id="{82ABC7C4-8847-F3D3-46F0-C9DF844C6FB4}"/>
              </a:ext>
            </a:extLst>
          </p:cNvPr>
          <p:cNvSpPr/>
          <p:nvPr/>
        </p:nvSpPr>
        <p:spPr>
          <a:xfrm>
            <a:off x="0" y="3429000"/>
            <a:ext cx="12192000" cy="4787900"/>
          </a:xfrm>
          <a:prstGeom prst="rect">
            <a:avLst/>
          </a:prstGeom>
          <a:solidFill>
            <a:srgbClr val="240000"/>
          </a:solidFill>
          <a:ln>
            <a:solidFill>
              <a:srgbClr val="2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942477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B0175-2541-584C-4333-4720088CA80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7692A5D-AE28-E8EE-EF48-3543AF035A8C}"/>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E6A70179-2979-E2BC-B877-6F7842F889C7}"/>
              </a:ext>
            </a:extLst>
          </p:cNvPr>
          <p:cNvPicPr>
            <a:picLocks noChangeAspect="1"/>
          </p:cNvPicPr>
          <p:nvPr/>
        </p:nvPicPr>
        <p:blipFill>
          <a:blip r:embed="rId2"/>
          <a:stretch>
            <a:fillRect/>
          </a:stretch>
        </p:blipFill>
        <p:spPr>
          <a:xfrm>
            <a:off x="1066800" y="-2982052"/>
            <a:ext cx="10083395" cy="13158734"/>
          </a:xfrm>
          <a:prstGeom prst="rect">
            <a:avLst/>
          </a:prstGeom>
        </p:spPr>
      </p:pic>
      <p:sp>
        <p:nvSpPr>
          <p:cNvPr id="6" name="Rectangle 5">
            <a:extLst>
              <a:ext uri="{FF2B5EF4-FFF2-40B4-BE49-F238E27FC236}">
                <a16:creationId xmlns:a16="http://schemas.microsoft.com/office/drawing/2014/main" id="{82ABC7C4-8847-F3D3-46F0-C9DF844C6FB4}"/>
              </a:ext>
            </a:extLst>
          </p:cNvPr>
          <p:cNvSpPr/>
          <p:nvPr/>
        </p:nvSpPr>
        <p:spPr>
          <a:xfrm>
            <a:off x="0" y="2897077"/>
            <a:ext cx="12192000" cy="8963981"/>
          </a:xfrm>
          <a:prstGeom prst="rect">
            <a:avLst/>
          </a:prstGeom>
          <a:solidFill>
            <a:srgbClr val="240000"/>
          </a:solidFill>
          <a:ln>
            <a:solidFill>
              <a:srgbClr val="2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5E239CE-AEE1-23E3-98E5-A8F4E6D9B383}"/>
              </a:ext>
            </a:extLst>
          </p:cNvPr>
          <p:cNvSpPr/>
          <p:nvPr/>
        </p:nvSpPr>
        <p:spPr>
          <a:xfrm>
            <a:off x="12497" y="-5514004"/>
            <a:ext cx="12192000" cy="5879129"/>
          </a:xfrm>
          <a:prstGeom prst="rect">
            <a:avLst/>
          </a:prstGeom>
          <a:solidFill>
            <a:srgbClr val="240000"/>
          </a:solidFill>
          <a:ln>
            <a:solidFill>
              <a:srgbClr val="2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398787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B0175-2541-584C-4333-4720088CA80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7692A5D-AE28-E8EE-EF48-3543AF035A8C}"/>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E6A70179-2979-E2BC-B877-6F7842F889C7}"/>
              </a:ext>
            </a:extLst>
          </p:cNvPr>
          <p:cNvPicPr>
            <a:picLocks noChangeAspect="1"/>
          </p:cNvPicPr>
          <p:nvPr/>
        </p:nvPicPr>
        <p:blipFill>
          <a:blip r:embed="rId2"/>
          <a:stretch>
            <a:fillRect/>
          </a:stretch>
        </p:blipFill>
        <p:spPr>
          <a:xfrm>
            <a:off x="1420199" y="-2982051"/>
            <a:ext cx="8999148" cy="11743802"/>
          </a:xfrm>
          <a:prstGeom prst="rect">
            <a:avLst/>
          </a:prstGeom>
        </p:spPr>
      </p:pic>
      <p:sp>
        <p:nvSpPr>
          <p:cNvPr id="6" name="Rectangle 5">
            <a:extLst>
              <a:ext uri="{FF2B5EF4-FFF2-40B4-BE49-F238E27FC236}">
                <a16:creationId xmlns:a16="http://schemas.microsoft.com/office/drawing/2014/main" id="{82ABC7C4-8847-F3D3-46F0-C9DF844C6FB4}"/>
              </a:ext>
            </a:extLst>
          </p:cNvPr>
          <p:cNvSpPr/>
          <p:nvPr/>
        </p:nvSpPr>
        <p:spPr>
          <a:xfrm>
            <a:off x="0" y="6311900"/>
            <a:ext cx="12192000" cy="4873244"/>
          </a:xfrm>
          <a:prstGeom prst="rect">
            <a:avLst/>
          </a:prstGeom>
          <a:solidFill>
            <a:srgbClr val="240000"/>
          </a:solidFill>
          <a:ln>
            <a:solidFill>
              <a:srgbClr val="2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ACFDE81-C58A-8BE2-66E2-C32AB7996EF4}"/>
              </a:ext>
            </a:extLst>
          </p:cNvPr>
          <p:cNvSpPr/>
          <p:nvPr/>
        </p:nvSpPr>
        <p:spPr>
          <a:xfrm>
            <a:off x="0" y="-2593038"/>
            <a:ext cx="12192000" cy="4873244"/>
          </a:xfrm>
          <a:prstGeom prst="rect">
            <a:avLst/>
          </a:prstGeom>
          <a:solidFill>
            <a:srgbClr val="240000"/>
          </a:solidFill>
          <a:ln>
            <a:solidFill>
              <a:srgbClr val="2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930927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B0175-2541-584C-4333-4720088CA80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7692A5D-AE28-E8EE-EF48-3543AF035A8C}"/>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E6A70179-2979-E2BC-B877-6F7842F889C7}"/>
              </a:ext>
            </a:extLst>
          </p:cNvPr>
          <p:cNvPicPr>
            <a:picLocks noChangeAspect="1"/>
          </p:cNvPicPr>
          <p:nvPr/>
        </p:nvPicPr>
        <p:blipFill>
          <a:blip r:embed="rId2"/>
          <a:stretch>
            <a:fillRect/>
          </a:stretch>
        </p:blipFill>
        <p:spPr>
          <a:xfrm>
            <a:off x="1129199" y="-6638043"/>
            <a:ext cx="9933601" cy="12963254"/>
          </a:xfrm>
          <a:prstGeom prst="rect">
            <a:avLst/>
          </a:prstGeom>
        </p:spPr>
      </p:pic>
      <p:sp>
        <p:nvSpPr>
          <p:cNvPr id="6" name="Rectangle 5">
            <a:extLst>
              <a:ext uri="{FF2B5EF4-FFF2-40B4-BE49-F238E27FC236}">
                <a16:creationId xmlns:a16="http://schemas.microsoft.com/office/drawing/2014/main" id="{82ABC7C4-8847-F3D3-46F0-C9DF844C6FB4}"/>
              </a:ext>
            </a:extLst>
          </p:cNvPr>
          <p:cNvSpPr/>
          <p:nvPr/>
        </p:nvSpPr>
        <p:spPr>
          <a:xfrm>
            <a:off x="-23827" y="-1203134"/>
            <a:ext cx="12192000" cy="4873244"/>
          </a:xfrm>
          <a:prstGeom prst="rect">
            <a:avLst/>
          </a:prstGeom>
          <a:solidFill>
            <a:srgbClr val="240000"/>
          </a:solidFill>
          <a:ln>
            <a:solidFill>
              <a:srgbClr val="2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912645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A2193-9AE3-2848-0093-4FF7B4D0D6C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C09E4E4-DF44-1B3A-8AED-1F9D4249A53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904384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424206" y="1073887"/>
            <a:ext cx="11293311" cy="5572009"/>
          </a:xfrm>
        </p:spPr>
        <p:txBody>
          <a:bodyPr>
            <a:normAutofit fontScale="92500"/>
          </a:bodyPr>
          <a:lstStyle/>
          <a:p>
            <a:pPr marL="514350" indent="-514350">
              <a:lnSpc>
                <a:spcPct val="100000"/>
              </a:lnSpc>
              <a:spcBef>
                <a:spcPts val="0"/>
              </a:spcBef>
              <a:spcAft>
                <a:spcPts val="1200"/>
              </a:spcAft>
              <a:buFont typeface="Arial" panose="020B0604020202020204" pitchFamily="34" charset="0"/>
              <a:buAutoNum type="alphaLcPeriod" startAt="5"/>
            </a:pPr>
            <a:r>
              <a:rPr lang="en-US" sz="3200" b="1" dirty="0">
                <a:solidFill>
                  <a:srgbClr val="FFFFCC"/>
                </a:solidFill>
              </a:rPr>
              <a:t>“Servant of YHWH” (</a:t>
            </a:r>
            <a:r>
              <a:rPr lang="en-US" sz="3200" b="1" i="1" dirty="0" err="1">
                <a:solidFill>
                  <a:srgbClr val="FFFFCC"/>
                </a:solidFill>
              </a:rPr>
              <a:t>ʿeved</a:t>
            </a:r>
            <a:r>
              <a:rPr lang="en-US" sz="3200" b="1" i="1" dirty="0">
                <a:solidFill>
                  <a:srgbClr val="FFFFCC"/>
                </a:solidFill>
              </a:rPr>
              <a:t> </a:t>
            </a:r>
            <a:r>
              <a:rPr lang="en-US" sz="3200" b="1" i="1" dirty="0" err="1">
                <a:solidFill>
                  <a:srgbClr val="FFFFCC"/>
                </a:solidFill>
              </a:rPr>
              <a:t>yhwh</a:t>
            </a:r>
            <a:r>
              <a:rPr lang="en-US" sz="3200" b="1" dirty="0">
                <a:solidFill>
                  <a:srgbClr val="FFFFCC"/>
                </a:solidFill>
              </a:rPr>
              <a:t>). This title is not reserved only for the prophets. It is applied also to Abraham and David as well. The expression reflects the special relationship prophets enjoyed with YHWH. According to 2 Kgs 17:13, the prophets were agents of the heavenly court sent to proclaim the divine king’s message.</a:t>
            </a:r>
          </a:p>
          <a:p>
            <a:pPr marL="514350" indent="-514350">
              <a:lnSpc>
                <a:spcPct val="100000"/>
              </a:lnSpc>
              <a:spcBef>
                <a:spcPts val="0"/>
              </a:spcBef>
              <a:spcAft>
                <a:spcPts val="1200"/>
              </a:spcAft>
              <a:buAutoNum type="alphaLcPeriod" startAt="6"/>
            </a:pPr>
            <a:r>
              <a:rPr lang="en-US" sz="3200" b="1" dirty="0">
                <a:solidFill>
                  <a:srgbClr val="FFFFCC"/>
                </a:solidFill>
              </a:rPr>
              <a:t>“Messenger of YHWH.” English translations have traditionally rendered </a:t>
            </a:r>
            <a:r>
              <a:rPr lang="en-US" sz="3200" b="1" i="1" dirty="0">
                <a:solidFill>
                  <a:srgbClr val="FFFFCC"/>
                </a:solidFill>
              </a:rPr>
              <a:t>malʾāk YHWH </a:t>
            </a:r>
            <a:r>
              <a:rPr lang="en-US" sz="3200" b="1" dirty="0">
                <a:solidFill>
                  <a:srgbClr val="FFFFCC"/>
                </a:solidFill>
              </a:rPr>
              <a:t>as “angel of YHWH,” but this is somewhat misleading. A </a:t>
            </a:r>
            <a:r>
              <a:rPr lang="en-US" sz="3200" b="1" i="1" dirty="0">
                <a:solidFill>
                  <a:srgbClr val="FFFFCC"/>
                </a:solidFill>
              </a:rPr>
              <a:t>malʾāk</a:t>
            </a:r>
            <a:r>
              <a:rPr lang="en-US" sz="3200" b="1" dirty="0">
                <a:solidFill>
                  <a:srgbClr val="FFFFCC"/>
                </a:solidFill>
              </a:rPr>
              <a:t> is simply an officially commissioned messenger of a higher authority, sent out on the latter’s initiative. This is especially the case when the designation is applied to prophets. Isa 42:19; 44:26; 2 Chron 36:15,16; Hag 1:13; Mal 3:1.</a:t>
            </a:r>
          </a:p>
        </p:txBody>
      </p:sp>
    </p:spTree>
    <p:extLst>
      <p:ext uri="{BB962C8B-B14F-4D97-AF65-F5344CB8AC3E}">
        <p14:creationId xmlns:p14="http://schemas.microsoft.com/office/powerpoint/2010/main" val="747689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568" y="340659"/>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94944" y="1574684"/>
            <a:ext cx="10013576" cy="3696397"/>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27</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	</a:t>
            </a:r>
            <a:r>
              <a:rPr lang="en-US" sz="4000" b="1" dirty="0">
                <a:solidFill>
                  <a:srgbClr val="240000"/>
                </a:solidFill>
                <a:effectLst/>
                <a:latin typeface="Matura MT Script Capitals" panose="03020802060602070202" pitchFamily="66" charset="0"/>
                <a:ea typeface="Calibri" panose="020F0502020204030204" pitchFamily="34" charset="0"/>
                <a:cs typeface="Calibri" panose="020F0502020204030204" pitchFamily="34" charset="0"/>
              </a:rPr>
              <a:t>Heralds of YHWH’s Glory and Grace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Two Contrasting Eighth Century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Prophets of Israel</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(Jonah and Micah</a:t>
            </a:r>
            <a:r>
              <a:rPr lang="en-US" sz="4000" b="1" dirty="0">
                <a:solidFill>
                  <a:srgbClr val="230000"/>
                </a:solidFill>
                <a:latin typeface="Matura MT Script Capitals" panose="03020802060602070202" pitchFamily="66" charset="0"/>
                <a:ea typeface="Calibri" panose="020F0502020204030204" pitchFamily="34" charset="0"/>
                <a:cs typeface="Calibri" panose="020F0502020204030204" pitchFamily="34" charset="0"/>
              </a:rPr>
              <a:t>)</a:t>
            </a:r>
            <a:endParaRPr lang="en-US" sz="54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6952799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140B2-E802-CB93-339F-1395B19F625A}"/>
              </a:ext>
            </a:extLst>
          </p:cNvPr>
          <p:cNvSpPr>
            <a:spLocks noGrp="1"/>
          </p:cNvSpPr>
          <p:nvPr>
            <p:ph type="title"/>
          </p:nvPr>
        </p:nvSpPr>
        <p:spPr>
          <a:xfrm>
            <a:off x="838200" y="918461"/>
            <a:ext cx="10515600" cy="1101725"/>
          </a:xfrm>
        </p:spPr>
        <p:txBody>
          <a:bodyPr>
            <a:normAutofit/>
          </a:bodyPr>
          <a:lstStyle/>
          <a:p>
            <a:pPr algn="ctr"/>
            <a:r>
              <a:rPr lang="en-US" sz="3600" b="1" dirty="0">
                <a:solidFill>
                  <a:srgbClr val="FFFFCC"/>
                </a:solidFill>
                <a:latin typeface="+mn-lt"/>
              </a:rPr>
              <a:t>Jonah: The Boundless Grace and Mercy of God</a:t>
            </a:r>
          </a:p>
        </p:txBody>
      </p:sp>
      <p:sp>
        <p:nvSpPr>
          <p:cNvPr id="3" name="Content Placeholder 2">
            <a:extLst>
              <a:ext uri="{FF2B5EF4-FFF2-40B4-BE49-F238E27FC236}">
                <a16:creationId xmlns:a16="http://schemas.microsoft.com/office/drawing/2014/main" id="{AD796CEA-0473-0B36-D558-AFAE2C6E4373}"/>
              </a:ext>
            </a:extLst>
          </p:cNvPr>
          <p:cNvSpPr>
            <a:spLocks noGrp="1"/>
          </p:cNvSpPr>
          <p:nvPr>
            <p:ph idx="1"/>
          </p:nvPr>
        </p:nvSpPr>
        <p:spPr>
          <a:xfrm>
            <a:off x="838200" y="2020186"/>
            <a:ext cx="10515600" cy="4390239"/>
          </a:xfrm>
        </p:spPr>
        <p:txBody>
          <a:bodyPr>
            <a:normAutofit fontScale="92500" lnSpcReduction="20000"/>
          </a:bodyPr>
          <a:lstStyle/>
          <a:p>
            <a:pPr marL="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rPr>
              <a:t>1.	The Context of Jonah’ Ministry</a:t>
            </a:r>
            <a:endParaRPr lang="en-US" sz="3200" b="1" dirty="0">
              <a:solidFill>
                <a:srgbClr val="FFFFCC"/>
              </a:solidFill>
              <a:effectLst/>
              <a:ea typeface="Times New Roman" panose="02020603050405020304" pitchFamily="18" charset="0"/>
            </a:endParaRPr>
          </a:p>
          <a:p>
            <a:pPr marL="452438"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rPr>
              <a:t>Though many doubt the historicity of the events described in the book, and treat it as a late polemical literary tractate, according to 2 Kings 14:25 Jonah ministered during the reign of Jeroboam II. He had predicted the extension of Israel’s borders to Hamath in the north and the Sea of Arabah (Dead Sea). This was therefore a time of the Northern Kingdom’s renaissance, which may account for Jonah’s displeasure with his job description.</a:t>
            </a:r>
            <a:endParaRPr lang="en-US" sz="3200" b="1" dirty="0">
              <a:solidFill>
                <a:srgbClr val="FFFFCC"/>
              </a:solidFill>
              <a:effectLs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59035803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8009" y="248152"/>
            <a:ext cx="8667344" cy="6414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a:extLst>
              <a:ext uri="{FF2B5EF4-FFF2-40B4-BE49-F238E27FC236}">
                <a16:creationId xmlns:a16="http://schemas.microsoft.com/office/drawing/2014/main" id="{D3ADEA85-FF43-4BAA-8810-B4433FD797A3}"/>
              </a:ext>
            </a:extLst>
          </p:cNvPr>
          <p:cNvSpPr/>
          <p:nvPr/>
        </p:nvSpPr>
        <p:spPr>
          <a:xfrm>
            <a:off x="6106634" y="2615610"/>
            <a:ext cx="1233377" cy="1318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6513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3240" y="0"/>
            <a:ext cx="5425520" cy="6858000"/>
          </a:xfrm>
          <a:prstGeom prst="rect">
            <a:avLst/>
          </a:prstGeom>
        </p:spPr>
      </p:pic>
      <p:sp>
        <p:nvSpPr>
          <p:cNvPr id="2" name="Rectangle: Rounded Corners 1">
            <a:extLst>
              <a:ext uri="{FF2B5EF4-FFF2-40B4-BE49-F238E27FC236}">
                <a16:creationId xmlns:a16="http://schemas.microsoft.com/office/drawing/2014/main" id="{30240C80-6233-4054-9B22-1CA54CBBE720}"/>
              </a:ext>
            </a:extLst>
          </p:cNvPr>
          <p:cNvSpPr/>
          <p:nvPr/>
        </p:nvSpPr>
        <p:spPr>
          <a:xfrm>
            <a:off x="5507524" y="4436199"/>
            <a:ext cx="787652" cy="1195057"/>
          </a:xfrm>
          <a:prstGeom prst="roundRect">
            <a:avLst/>
          </a:prstGeom>
          <a:noFill/>
          <a:ln w="57150">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60787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796CEA-0473-0B36-D558-AFAE2C6E4373}"/>
              </a:ext>
            </a:extLst>
          </p:cNvPr>
          <p:cNvSpPr>
            <a:spLocks noGrp="1"/>
          </p:cNvSpPr>
          <p:nvPr>
            <p:ph idx="1"/>
          </p:nvPr>
        </p:nvSpPr>
        <p:spPr>
          <a:xfrm>
            <a:off x="233917" y="786809"/>
            <a:ext cx="11287524" cy="6071191"/>
          </a:xfrm>
        </p:spPr>
        <p:txBody>
          <a:bodyPr>
            <a:normAutofit fontScale="85000" lnSpcReduction="10000"/>
          </a:bodyPr>
          <a:lstStyle/>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2.	Jonah the Prophet</a:t>
            </a:r>
            <a:endParaRPr lang="en-US" sz="3200" b="1" dirty="0">
              <a:solidFill>
                <a:srgbClr val="FFFFCC"/>
              </a:solidFill>
              <a:effectLst/>
              <a:latin typeface="Courier New" panose="02070309020205020404" pitchFamily="49" charset="0"/>
              <a:ea typeface="Times New Roman" panose="02020603050405020304" pitchFamily="18" charset="0"/>
            </a:endParaRPr>
          </a:p>
          <a:p>
            <a:pPr marL="452438"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Apart from the data provided in 2 Kings 14:25 and the book itself nothing is known about this man. His name means “dove,” but to relate the name to his message is forced. His father was </a:t>
            </a:r>
            <a:r>
              <a:rPr lang="en-US" sz="3200" b="1" dirty="0" err="1">
                <a:solidFill>
                  <a:srgbClr val="FFFFCC"/>
                </a:solidFill>
                <a:effectLst/>
                <a:latin typeface="Calibri" panose="020F0502020204030204" pitchFamily="34" charset="0"/>
                <a:ea typeface="MS Gothic" panose="020B0609070205080204" pitchFamily="49" charset="-128"/>
              </a:rPr>
              <a:t>Amittai</a:t>
            </a:r>
            <a:r>
              <a:rPr lang="en-US" sz="3200" b="1" dirty="0">
                <a:solidFill>
                  <a:srgbClr val="FFFFCC"/>
                </a:solidFill>
                <a:effectLst/>
                <a:latin typeface="Calibri" panose="020F0502020204030204" pitchFamily="34" charset="0"/>
                <a:ea typeface="MS Gothic" panose="020B0609070205080204" pitchFamily="49" charset="-128"/>
              </a:rPr>
              <a:t>, of whom we know nothing. His home was Gath-Hepher, and insignificant town in Zebulun. </a:t>
            </a:r>
          </a:p>
          <a:p>
            <a:pPr marL="452438"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The book reveals Jonah as an ardent nationalist, pro-Israelite and anti-Assyrian. The latter is understandable, in the light of the storm clouds other prophets see gathering on the horizon, but it is not excusable. </a:t>
            </a:r>
          </a:p>
          <a:p>
            <a:pPr marL="452438"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The book also describes a man who was peevish, stubborn, and self-centered. When YHWH catered to his personal comfort, he was delighted; when he lost his shade, he became suicidal.</a:t>
            </a: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6732289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81020" y="125730"/>
            <a:ext cx="6172200" cy="742950"/>
          </a:xfrm>
        </p:spPr>
        <p:txBody>
          <a:bodyPr>
            <a:normAutofit/>
          </a:bodyPr>
          <a:lstStyle/>
          <a:p>
            <a:pPr algn="ctr"/>
            <a:r>
              <a:rPr lang="en-US" sz="3200" b="1" dirty="0">
                <a:solidFill>
                  <a:srgbClr val="FFFF00"/>
                </a:solidFill>
                <a:latin typeface="+mn-lt"/>
              </a:rPr>
              <a:t>Jonah’s “Repentance”</a:t>
            </a:r>
          </a:p>
        </p:txBody>
      </p:sp>
      <p:sp>
        <p:nvSpPr>
          <p:cNvPr id="4" name="Content Placeholder 3"/>
          <p:cNvSpPr>
            <a:spLocks noGrp="1"/>
          </p:cNvSpPr>
          <p:nvPr>
            <p:ph idx="1"/>
          </p:nvPr>
        </p:nvSpPr>
        <p:spPr/>
        <p:txBody>
          <a:bodyPr/>
          <a:lstStyle/>
          <a:p>
            <a:endParaRPr lang="en-US"/>
          </a:p>
        </p:txBody>
      </p:sp>
      <p:pic>
        <p:nvPicPr>
          <p:cNvPr id="18434" name="Picture 2" descr="http://graceofourlord.files.wordpress.com/2013/11/nineveh-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5956" y="965200"/>
            <a:ext cx="8759004" cy="5526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788444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796CEA-0473-0B36-D558-AFAE2C6E4373}"/>
              </a:ext>
            </a:extLst>
          </p:cNvPr>
          <p:cNvSpPr>
            <a:spLocks noGrp="1"/>
          </p:cNvSpPr>
          <p:nvPr>
            <p:ph idx="1"/>
          </p:nvPr>
        </p:nvSpPr>
        <p:spPr>
          <a:xfrm>
            <a:off x="308009" y="712380"/>
            <a:ext cx="11454064" cy="5871299"/>
          </a:xfrm>
        </p:spPr>
        <p:txBody>
          <a:bodyPr>
            <a:normAutofit fontScale="92500" lnSpcReduction="10000"/>
          </a:bodyPr>
          <a:lstStyle/>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3.	Jonah the Book</a:t>
            </a:r>
            <a:endParaRPr lang="en-US" sz="3200" b="1" dirty="0">
              <a:solidFill>
                <a:srgbClr val="FFFFCC"/>
              </a:solidFill>
              <a:effectLst/>
              <a:latin typeface="Courier New" panose="02070309020205020404" pitchFamily="49" charset="0"/>
              <a:ea typeface="Times New Roman" panose="02020603050405020304" pitchFamily="18" charset="0"/>
            </a:endParaRPr>
          </a:p>
          <a:p>
            <a:pPr marL="452438"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Jonah differs from all the other prophetic books (with the possible exception of Daniel, though this book is not considered among the prophets in the Hebrew canon) in that it is primarily biographical. </a:t>
            </a:r>
          </a:p>
          <a:p>
            <a:pPr marL="452438"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In fact prophetic proclamation is limited to a single sentence: “Forty days and Nineveh will be destroyed” (3:5). In style it bears a closer resemblance to the Elijah and Elisha narratives in Kings. </a:t>
            </a:r>
          </a:p>
          <a:p>
            <a:pPr marL="452438"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Because of the consistently negative picture the book paints of the prophet, it is doubtful Jonah was the author (note also the third person style, but this could be a literary device). </a:t>
            </a:r>
            <a:endParaRPr lang="en-US" sz="2000" dirty="0"/>
          </a:p>
        </p:txBody>
      </p:sp>
    </p:spTree>
    <p:extLst>
      <p:ext uri="{BB962C8B-B14F-4D97-AF65-F5344CB8AC3E}">
        <p14:creationId xmlns:p14="http://schemas.microsoft.com/office/powerpoint/2010/main" val="223610571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796CEA-0473-0B36-D558-AFAE2C6E4373}"/>
              </a:ext>
            </a:extLst>
          </p:cNvPr>
          <p:cNvSpPr>
            <a:spLocks noGrp="1"/>
          </p:cNvSpPr>
          <p:nvPr>
            <p:ph idx="1"/>
          </p:nvPr>
        </p:nvSpPr>
        <p:spPr>
          <a:xfrm>
            <a:off x="664143" y="893134"/>
            <a:ext cx="10857297" cy="5690545"/>
          </a:xfrm>
        </p:spPr>
        <p:txBody>
          <a:bodyPr>
            <a:normAutofit fontScale="70000" lnSpcReduction="20000"/>
          </a:bodyPr>
          <a:lstStyle/>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4600" b="1" dirty="0">
                <a:solidFill>
                  <a:srgbClr val="FFFFCC"/>
                </a:solidFill>
                <a:effectLst/>
                <a:latin typeface="Calibri" panose="020F0502020204030204" pitchFamily="34" charset="0"/>
                <a:ea typeface="MS Gothic" panose="020B0609070205080204" pitchFamily="49" charset="-128"/>
              </a:rPr>
              <a:t>In the past critical scholarship has tended to date the book in the time of Ezra and Nehemiah, because of its supposed “universalism,” but this approach has rightly fallen into disrepute. </a:t>
            </a:r>
          </a:p>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4600" b="1" dirty="0">
                <a:solidFill>
                  <a:srgbClr val="FFFFCC"/>
                </a:solidFill>
                <a:effectLst/>
                <a:latin typeface="Calibri" panose="020F0502020204030204" pitchFamily="34" charset="0"/>
                <a:ea typeface="MS Gothic" panose="020B0609070205080204" pitchFamily="49" charset="-128"/>
              </a:rPr>
              <a:t>Stuart (WBC) suggests the narrator was someone who knew Jonah and perhaps even the Phoenician sailors personally. After Jonah’s experiences (which he accepts as historical––contra Allen, NICOT), the story must have spread all over Israel, and the narrator may have based his account on direct contact with his sources.</a:t>
            </a:r>
            <a:endParaRPr lang="en-US" sz="4600" b="1" dirty="0">
              <a:solidFill>
                <a:srgbClr val="FFFFCC"/>
              </a:solidFill>
              <a:effectLst/>
              <a:latin typeface="Courier New" panose="02070309020205020404" pitchFamily="49" charset="0"/>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98109621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796CEA-0473-0B36-D558-AFAE2C6E4373}"/>
              </a:ext>
            </a:extLst>
          </p:cNvPr>
          <p:cNvSpPr>
            <a:spLocks noGrp="1"/>
          </p:cNvSpPr>
          <p:nvPr>
            <p:ph idx="1"/>
          </p:nvPr>
        </p:nvSpPr>
        <p:spPr>
          <a:xfrm>
            <a:off x="664143" y="712380"/>
            <a:ext cx="10857297" cy="5871299"/>
          </a:xfrm>
        </p:spPr>
        <p:txBody>
          <a:bodyPr>
            <a:normAutofit/>
          </a:bodyPr>
          <a:lstStyle/>
          <a:p>
            <a:pPr marL="0" indent="0">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4.	The Style and Structure of Jonah</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graphicFrame>
        <p:nvGraphicFramePr>
          <p:cNvPr id="5" name="Table 4">
            <a:extLst>
              <a:ext uri="{FF2B5EF4-FFF2-40B4-BE49-F238E27FC236}">
                <a16:creationId xmlns:a16="http://schemas.microsoft.com/office/drawing/2014/main" id="{B248E9BB-9E64-8813-A2D2-EC52182FD9AC}"/>
              </a:ext>
            </a:extLst>
          </p:cNvPr>
          <p:cNvGraphicFramePr>
            <a:graphicFrameLocks noGrp="1"/>
          </p:cNvGraphicFramePr>
          <p:nvPr>
            <p:extLst>
              <p:ext uri="{D42A27DB-BD31-4B8C-83A1-F6EECF244321}">
                <p14:modId xmlns:p14="http://schemas.microsoft.com/office/powerpoint/2010/main" val="3133296076"/>
              </p:ext>
            </p:extLst>
          </p:nvPr>
        </p:nvGraphicFramePr>
        <p:xfrm>
          <a:off x="167239" y="1340317"/>
          <a:ext cx="11851104" cy="4957011"/>
        </p:xfrm>
        <a:graphic>
          <a:graphicData uri="http://schemas.openxmlformats.org/drawingml/2006/table">
            <a:tbl>
              <a:tblPr firstRow="1" bandRow="1">
                <a:tableStyleId>{5C22544A-7EE6-4342-B048-85BDC9FD1C3A}</a:tableStyleId>
              </a:tblPr>
              <a:tblGrid>
                <a:gridCol w="2962776">
                  <a:extLst>
                    <a:ext uri="{9D8B030D-6E8A-4147-A177-3AD203B41FA5}">
                      <a16:colId xmlns:a16="http://schemas.microsoft.com/office/drawing/2014/main" val="1659058553"/>
                    </a:ext>
                  </a:extLst>
                </a:gridCol>
                <a:gridCol w="2962776">
                  <a:extLst>
                    <a:ext uri="{9D8B030D-6E8A-4147-A177-3AD203B41FA5}">
                      <a16:colId xmlns:a16="http://schemas.microsoft.com/office/drawing/2014/main" val="34059037"/>
                    </a:ext>
                  </a:extLst>
                </a:gridCol>
                <a:gridCol w="2962776">
                  <a:extLst>
                    <a:ext uri="{9D8B030D-6E8A-4147-A177-3AD203B41FA5}">
                      <a16:colId xmlns:a16="http://schemas.microsoft.com/office/drawing/2014/main" val="1256889850"/>
                    </a:ext>
                  </a:extLst>
                </a:gridCol>
                <a:gridCol w="2962776">
                  <a:extLst>
                    <a:ext uri="{9D8B030D-6E8A-4147-A177-3AD203B41FA5}">
                      <a16:colId xmlns:a16="http://schemas.microsoft.com/office/drawing/2014/main" val="3805139502"/>
                    </a:ext>
                  </a:extLst>
                </a:gridCol>
              </a:tblGrid>
              <a:tr h="782139">
                <a:tc gridSpan="4">
                  <a:txBody>
                    <a:bodyPr/>
                    <a:lstStyle/>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3200" b="1" dirty="0">
                          <a:solidFill>
                            <a:schemeClr val="tx1"/>
                          </a:solidFill>
                          <a:effectLst/>
                        </a:rPr>
                        <a:t>	The Staircase Structure of the Book of Jonah</a:t>
                      </a:r>
                      <a:endParaRPr lang="en-US" sz="40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83601689"/>
                  </a:ext>
                </a:extLst>
              </a:tr>
              <a:tr h="656550">
                <a:tc gridSpan="4">
                  <a:txBody>
                    <a:bodyPr/>
                    <a:lstStyle/>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2400" b="1">
                          <a:effectLst/>
                        </a:rPr>
                        <a:t>The First Main Section (1:1–2:11)</a:t>
                      </a:r>
                      <a:endParaRPr lang="en-US" sz="32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37510139"/>
                  </a:ext>
                </a:extLst>
              </a:tr>
              <a:tr h="1430886">
                <a:tc>
                  <a:txBody>
                    <a:bodyPr/>
                    <a:lstStyle/>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2400" b="1">
                          <a:effectLst/>
                        </a:rPr>
                        <a:t>A Setting the Stage</a:t>
                      </a:r>
                      <a:endParaRPr lang="en-US" sz="3200" b="1">
                        <a:effectLst/>
                      </a:endParaRPr>
                    </a:p>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2400" b="1">
                          <a:effectLst/>
                        </a:rPr>
                        <a:t>(1:1–4a)</a:t>
                      </a:r>
                      <a:endParaRPr lang="en-US" sz="32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2400" b="1">
                          <a:effectLst/>
                        </a:rPr>
                        <a:t>B Pre-peak Episode</a:t>
                      </a:r>
                      <a:endParaRPr lang="en-US" sz="3200" b="1">
                        <a:effectLst/>
                      </a:endParaRPr>
                    </a:p>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2400" b="1">
                          <a:effectLst/>
                        </a:rPr>
                        <a:t>(1:4b–2:1b[1:17b])</a:t>
                      </a:r>
                      <a:endParaRPr lang="en-US" sz="32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2400" b="1">
                          <a:effectLst/>
                        </a:rPr>
                        <a:t>C Peak Episode</a:t>
                      </a:r>
                      <a:endParaRPr lang="en-US" sz="3200" b="1">
                        <a:effectLst/>
                      </a:endParaRPr>
                    </a:p>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2400" b="1">
                          <a:effectLst/>
                        </a:rPr>
                        <a:t>(2:1c–11 [1:17c–2:10])</a:t>
                      </a:r>
                      <a:endParaRPr lang="en-US" sz="32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pPr>
                      <a:endParaRPr lang="en-US" sz="3200" b="1">
                        <a:effectLst/>
                        <a:latin typeface="Calibri" panose="020F0502020204030204" pitchFamily="34" charset="0"/>
                        <a:cs typeface="Arial" panose="020B0604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8485795"/>
                  </a:ext>
                </a:extLst>
              </a:tr>
              <a:tr h="656550">
                <a:tc gridSpan="4">
                  <a:txBody>
                    <a:bodyPr/>
                    <a:lstStyle/>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2400" b="1" dirty="0">
                          <a:effectLst/>
                        </a:rPr>
                        <a:t>The Second Main Section</a:t>
                      </a:r>
                      <a:endParaRPr lang="en-US" sz="32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5081454"/>
                  </a:ext>
                </a:extLst>
              </a:tr>
              <a:tr h="1430886">
                <a:tc>
                  <a:txBody>
                    <a:bodyPr/>
                    <a:lstStyle/>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2400" b="1">
                          <a:effectLst/>
                        </a:rPr>
                        <a:t>A Setting the Stage</a:t>
                      </a:r>
                      <a:endParaRPr lang="en-US" sz="3200" b="1">
                        <a:effectLst/>
                      </a:endParaRPr>
                    </a:p>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2400" b="1">
                          <a:effectLst/>
                        </a:rPr>
                        <a:t>(3:1–3b)</a:t>
                      </a:r>
                      <a:endParaRPr lang="en-US" sz="32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2400" b="1">
                          <a:effectLst/>
                        </a:rPr>
                        <a:t>B Pre-peak Episode</a:t>
                      </a:r>
                      <a:endParaRPr lang="en-US" sz="3200" b="1">
                        <a:effectLst/>
                      </a:endParaRPr>
                    </a:p>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2400" b="1">
                          <a:effectLst/>
                        </a:rPr>
                        <a:t>(3:3c–10)</a:t>
                      </a:r>
                      <a:endParaRPr lang="en-US" sz="32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2400" b="1">
                          <a:effectLst/>
                        </a:rPr>
                        <a:t>C Peak Episode</a:t>
                      </a:r>
                      <a:endParaRPr lang="en-US" sz="3200" b="1">
                        <a:effectLst/>
                      </a:endParaRPr>
                    </a:p>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2400" b="1">
                          <a:effectLst/>
                        </a:rPr>
                        <a:t>(4:1–4)</a:t>
                      </a:r>
                      <a:endParaRPr lang="en-US" sz="32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2400" b="1" dirty="0">
                          <a:effectLst/>
                        </a:rPr>
                        <a:t>D Post-Peak Episode</a:t>
                      </a:r>
                      <a:endParaRPr lang="en-US" sz="3200" b="1" dirty="0">
                        <a:effectLst/>
                      </a:endParaRPr>
                    </a:p>
                    <a:p>
                      <a:pPr>
                        <a:lnSpc>
                          <a:spcPct val="107000"/>
                        </a:lnSpc>
                        <a:spcAft>
                          <a:spcPts val="800"/>
                        </a:spcAft>
                        <a:tabLst>
                          <a:tab pos="228600" algn="l"/>
                          <a:tab pos="457200" algn="l"/>
                          <a:tab pos="685800" algn="l"/>
                          <a:tab pos="914400" algn="l"/>
                          <a:tab pos="1143000" algn="l"/>
                          <a:tab pos="1371600" algn="l"/>
                          <a:tab pos="1600200" algn="l"/>
                          <a:tab pos="1828800" algn="l"/>
                          <a:tab pos="2057400" algn="l"/>
                        </a:tabLst>
                      </a:pPr>
                      <a:r>
                        <a:rPr lang="en-US" sz="2400" b="1" dirty="0">
                          <a:effectLst/>
                        </a:rPr>
                        <a:t>(4:5–11)</a:t>
                      </a:r>
                      <a:endParaRPr lang="en-US" sz="32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43291315"/>
                  </a:ext>
                </a:extLst>
              </a:tr>
            </a:tbl>
          </a:graphicData>
        </a:graphic>
      </p:graphicFrame>
    </p:spTree>
    <p:extLst>
      <p:ext uri="{BB962C8B-B14F-4D97-AF65-F5344CB8AC3E}">
        <p14:creationId xmlns:p14="http://schemas.microsoft.com/office/powerpoint/2010/main" val="121539521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796CEA-0473-0B36-D558-AFAE2C6E4373}"/>
              </a:ext>
            </a:extLst>
          </p:cNvPr>
          <p:cNvSpPr>
            <a:spLocks noGrp="1"/>
          </p:cNvSpPr>
          <p:nvPr>
            <p:ph idx="1"/>
          </p:nvPr>
        </p:nvSpPr>
        <p:spPr>
          <a:xfrm>
            <a:off x="558265" y="1084520"/>
            <a:ext cx="11126804" cy="5624287"/>
          </a:xfrm>
        </p:spPr>
        <p:txBody>
          <a:bodyPr>
            <a:normAutofit fontScale="85000" lnSpcReduction="20000"/>
          </a:bodyPr>
          <a:lstStyle/>
          <a:p>
            <a:pPr marL="0" indent="0">
              <a:lnSpc>
                <a:spcPct val="110000"/>
              </a:lnSpc>
              <a:spcBef>
                <a:spcPts val="0"/>
              </a:spcBef>
              <a:spcAft>
                <a:spcPts val="1200"/>
              </a:spcAft>
              <a:buNone/>
            </a:pPr>
            <a:r>
              <a:rPr lang="en-US" sz="3500" b="1" dirty="0">
                <a:solidFill>
                  <a:srgbClr val="FFFFCC"/>
                </a:solidFill>
                <a:effectLst/>
                <a:latin typeface="Calibri" panose="020F0502020204030204" pitchFamily="34" charset="0"/>
                <a:ea typeface="MS Gothic" panose="020B0609070205080204" pitchFamily="49" charset="-128"/>
              </a:rPr>
              <a:t>Stuart characterizes the Book as sensational, didactic, prophetic literature. It is sensational in that the way the story is told arouses the imagination with a series of remarkable events: the storm at sea, the fish story, the plant story—like Daniel and Elijah-Elisha accounts). But sensational (stimulating the senses) does not mean fictional. </a:t>
            </a:r>
          </a:p>
          <a:p>
            <a:pPr marL="0" indent="0">
              <a:lnSpc>
                <a:spcPct val="110000"/>
              </a:lnSpc>
              <a:spcBef>
                <a:spcPts val="0"/>
              </a:spcBef>
              <a:spcAft>
                <a:spcPts val="1200"/>
              </a:spcAft>
              <a:buNone/>
            </a:pPr>
            <a:r>
              <a:rPr lang="en-US" sz="3500" b="1" dirty="0">
                <a:solidFill>
                  <a:srgbClr val="FFFFCC"/>
                </a:solidFill>
                <a:effectLst/>
                <a:latin typeface="Calibri" panose="020F0502020204030204" pitchFamily="34" charset="0"/>
                <a:ea typeface="MS Gothic" panose="020B0609070205080204" pitchFamily="49" charset="-128"/>
              </a:rPr>
              <a:t>The weight of its message depends upon its being historical. It is didactic in that it teaches a lesson. But it is not a midrashic tale: a commentary composed to explicate another text. This book offers a prophetic sermon from an historical experience. This is narrative/biographical preaching at its best. But what is the point of the sermon? Don’t be like Jonah(!) and more importantly, understand what God is like.</a:t>
            </a:r>
            <a:endParaRPr lang="en-US" sz="3500" b="1" dirty="0">
              <a:solidFill>
                <a:srgbClr val="FFFFCC"/>
              </a:solidFill>
              <a:effectLst/>
              <a:latin typeface="Courier New" panose="02070309020205020404" pitchFamily="49" charset="0"/>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7779149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E3561C-DE93-D6A6-75DF-3D6FD1F9EB95}"/>
              </a:ext>
            </a:extLst>
          </p:cNvPr>
          <p:cNvSpPr>
            <a:spLocks noGrp="1"/>
          </p:cNvSpPr>
          <p:nvPr>
            <p:ph type="title"/>
          </p:nvPr>
        </p:nvSpPr>
        <p:spPr>
          <a:xfrm>
            <a:off x="838200" y="365125"/>
            <a:ext cx="10515600" cy="1039469"/>
          </a:xfrm>
        </p:spPr>
        <p:txBody>
          <a:bodyPr>
            <a:normAutofit/>
          </a:bodyPr>
          <a:lstStyle/>
          <a:p>
            <a:r>
              <a:rPr lang="en-US" sz="4000" b="1" dirty="0">
                <a:solidFill>
                  <a:srgbClr val="FFFFCC"/>
                </a:solidFill>
                <a:latin typeface="+mn-lt"/>
              </a:rPr>
              <a:t>A.	</a:t>
            </a:r>
            <a:r>
              <a:rPr lang="en-US" sz="4000" b="1" dirty="0">
                <a:solidFill>
                  <a:srgbClr val="FFFFCC"/>
                </a:solidFill>
                <a:effectLst/>
                <a:latin typeface="+mn-lt"/>
                <a:ea typeface="MS Gothic" panose="020B0609070205080204" pitchFamily="49" charset="-128"/>
                <a:cs typeface="Arial" panose="020B0604020202020204" pitchFamily="34" charset="0"/>
              </a:rPr>
              <a:t>Introduction to Hebrew Prophecy</a:t>
            </a:r>
            <a:endParaRPr lang="en-US" sz="4000" dirty="0">
              <a:solidFill>
                <a:srgbClr val="FFFFCC"/>
              </a:solidFill>
              <a:latin typeface="+mn-lt"/>
            </a:endParaRPr>
          </a:p>
        </p:txBody>
      </p:sp>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697585" y="1527142"/>
            <a:ext cx="10963372" cy="5118755"/>
          </a:xfrm>
        </p:spPr>
        <p:txBody>
          <a:bodyPr>
            <a:normAutofit fontScale="92500" lnSpcReduction="20000"/>
          </a:bodyPr>
          <a:lstStyle/>
          <a:p>
            <a:pPr marL="342900" indent="-342900">
              <a:lnSpc>
                <a:spcPct val="110000"/>
              </a:lnSpc>
              <a:spcBef>
                <a:spcPts val="0"/>
              </a:spcBef>
              <a:spcAft>
                <a:spcPts val="1200"/>
              </a:spcAft>
              <a:buAutoNum type="arabi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Arial" panose="020B0604020202020204" pitchFamily="34" charset="0"/>
              </a:rPr>
              <a:t>	Designations for Prophet</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2.	The History of the Prophetic Institution in Israel</a:t>
            </a:r>
            <a:endParaRPr lang="en-US" sz="3200" b="1" dirty="0">
              <a:solidFill>
                <a:srgbClr val="FFFFCC"/>
              </a:solidFill>
              <a:effectLst/>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a typeface="MS Gothic" panose="020B0609070205080204" pitchFamily="49" charset="-128"/>
                <a:cs typeface="Calibri" panose="020F0502020204030204" pitchFamily="34" charset="0"/>
              </a:rPr>
              <a:t>		</a:t>
            </a:r>
            <a:r>
              <a:rPr lang="en-US" sz="3200" b="1" dirty="0">
                <a:solidFill>
                  <a:srgbClr val="FFFFCC"/>
                </a:solidFill>
                <a:effectLst/>
                <a:ea typeface="MS Gothic" panose="020B0609070205080204" pitchFamily="49" charset="-128"/>
                <a:cs typeface="Calibri" panose="020F0502020204030204" pitchFamily="34" charset="0"/>
              </a:rPr>
              <a:t>a.	The Beginnings</a:t>
            </a:r>
          </a:p>
          <a:p>
            <a:pPr marL="89535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Many are surprised that the institution of prophecy was spread throughout the ancient Near East. But the Israelite version of prophecy was special, the history of the institution going back to Abraham. </a:t>
            </a:r>
            <a:endParaRPr lang="en-US" sz="3200" b="1" dirty="0">
              <a:solidFill>
                <a:srgbClr val="FFFFCC"/>
              </a:solidFill>
              <a:latin typeface="Calibri" panose="020F0502020204030204" pitchFamily="34" charset="0"/>
              <a:ea typeface="MS Gothic" panose="020B0609070205080204" pitchFamily="49" charset="-128"/>
            </a:endParaRPr>
          </a:p>
          <a:p>
            <a:pPr marL="89535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God identified him as a prophet in Gen 20:7, but he never functioned as one who announced the message of God to an audience. </a:t>
            </a:r>
            <a:endParaRPr lang="en-US" sz="3200" b="1" dirty="0">
              <a:solidFill>
                <a:srgbClr val="FFFFCC"/>
              </a:solidFill>
              <a:effectLst/>
              <a:ea typeface="Calibri" panose="020F0502020204030204" pitchFamily="34" charset="0"/>
              <a:cs typeface="Arial" panose="020B0604020202020204" pitchFamily="34" charset="0"/>
            </a:endParaRPr>
          </a:p>
          <a:p>
            <a:pPr marL="342900" indent="-342900">
              <a:lnSpc>
                <a:spcPct val="110000"/>
              </a:lnSpc>
              <a:spcBef>
                <a:spcPts val="0"/>
              </a:spcBef>
              <a:spcAft>
                <a:spcPts val="1200"/>
              </a:spcAft>
              <a:buAutoNum type="arabicPeriod"/>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MS Gothic" panose="020B0609070205080204" pitchFamily="49" charset="-128"/>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45008181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796CEA-0473-0B36-D558-AFAE2C6E4373}"/>
              </a:ext>
            </a:extLst>
          </p:cNvPr>
          <p:cNvSpPr>
            <a:spLocks noGrp="1"/>
          </p:cNvSpPr>
          <p:nvPr>
            <p:ph idx="1"/>
          </p:nvPr>
        </p:nvSpPr>
        <p:spPr>
          <a:xfrm>
            <a:off x="667351" y="1053965"/>
            <a:ext cx="10857297" cy="5804035"/>
          </a:xfrm>
        </p:spPr>
        <p:txBody>
          <a:bodyPr>
            <a:normAutofit/>
          </a:bodyPr>
          <a:lstStyle/>
          <a:p>
            <a:pPr marL="0" indent="0">
              <a:lnSpc>
                <a:spcPct val="100000"/>
              </a:lnSpc>
              <a:spcBef>
                <a:spcPts val="0"/>
              </a:spcBef>
              <a:spcAft>
                <a:spcPts val="1200"/>
              </a:spcAft>
              <a:buNone/>
            </a:pPr>
            <a:r>
              <a:rPr lang="en-US" sz="3200" b="1" dirty="0">
                <a:solidFill>
                  <a:srgbClr val="FFFFCC"/>
                </a:solidFill>
                <a:effectLst/>
                <a:latin typeface="Calibri" panose="020F0502020204030204" pitchFamily="34" charset="0"/>
                <a:ea typeface="MS Gothic" panose="020B0609070205080204" pitchFamily="49" charset="-128"/>
              </a:rPr>
              <a:t>But this raises the most important issue posed by the book: How could all this happen? The sequence of events is extra-ordinary: the storm at sea, the calming of the sea, the fish at the right point at the right time, the size of Nineveh at this time, the remarkable response of this hardened audience, the gourd, the east wind, the worm. It seems incredible. </a:t>
            </a:r>
          </a:p>
          <a:p>
            <a:pPr marL="0" indent="0">
              <a:lnSpc>
                <a:spcPct val="100000"/>
              </a:lnSpc>
              <a:spcBef>
                <a:spcPts val="0"/>
              </a:spcBef>
              <a:spcAft>
                <a:spcPts val="1200"/>
              </a:spcAft>
              <a:buNone/>
            </a:pPr>
            <a:r>
              <a:rPr lang="en-US" sz="3200" b="1" dirty="0">
                <a:solidFill>
                  <a:srgbClr val="FFFFCC"/>
                </a:solidFill>
                <a:effectLst/>
                <a:latin typeface="Calibri" panose="020F0502020204030204" pitchFamily="34" charset="0"/>
                <a:ea typeface="MS Gothic" panose="020B0609070205080204" pitchFamily="49" charset="-128"/>
              </a:rPr>
              <a:t>And rightly so, for the point of Jonah’s experience is that he is the sign. His life is an object lesson of what could/would happen to Nineveh. If one allows for miracles for the purpose of divine communication elsewhere, why not here? Without a real event Jesus’ comment in Matt 12:40 is inane.</a:t>
            </a:r>
            <a:endParaRPr lang="en-US" sz="3200" b="1" dirty="0">
              <a:solidFill>
                <a:srgbClr val="FFFFCC"/>
              </a:solidFill>
              <a:effectLst/>
              <a:latin typeface="Courier New" panose="02070309020205020404" pitchFamily="49" charset="0"/>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22113823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796CEA-0473-0B36-D558-AFAE2C6E4373}"/>
              </a:ext>
            </a:extLst>
          </p:cNvPr>
          <p:cNvSpPr>
            <a:spLocks noGrp="1"/>
          </p:cNvSpPr>
          <p:nvPr>
            <p:ph idx="1"/>
          </p:nvPr>
        </p:nvSpPr>
        <p:spPr>
          <a:xfrm>
            <a:off x="664143" y="558264"/>
            <a:ext cx="10857297" cy="5958039"/>
          </a:xfrm>
        </p:spPr>
        <p:txBody>
          <a:bodyPr>
            <a:normAutofit lnSpcReduction="10000"/>
          </a:bodyPr>
          <a:lstStyle/>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4.	The Message of the Book</a:t>
            </a:r>
            <a:endParaRPr lang="en-US" sz="3200" b="1" dirty="0">
              <a:solidFill>
                <a:srgbClr val="FFFFCC"/>
              </a:solidFill>
              <a:effectLst/>
              <a:latin typeface="Courier New" panose="02070309020205020404" pitchFamily="49" charset="0"/>
              <a:ea typeface="Times New Roman" panose="02020603050405020304" pitchFamily="18" charset="0"/>
            </a:endParaRPr>
          </a:p>
          <a:p>
            <a:pPr marL="452438"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Unlike a previous generation of scholars, more and more are rejecting this as a universalistic tractate, arguing against bigotry and racism. It challenges Jonah’s anti–Assyrianism, but no more. The focus of the narrator is not even on the human actor—either his actions or his attitude. </a:t>
            </a:r>
          </a:p>
          <a:p>
            <a:pPr marL="452438"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All these are a foil for the primary actor, YHWH, who is the subject of the primary sentences in chapter 1, and the most important figure in chapter 3. Jonah’s psalm of praise focuses entirely on God. </a:t>
            </a:r>
            <a:endParaRPr lang="en-US" dirty="0"/>
          </a:p>
        </p:txBody>
      </p:sp>
    </p:spTree>
    <p:extLst>
      <p:ext uri="{BB962C8B-B14F-4D97-AF65-F5344CB8AC3E}">
        <p14:creationId xmlns:p14="http://schemas.microsoft.com/office/powerpoint/2010/main" val="214243759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796CEA-0473-0B36-D558-AFAE2C6E4373}"/>
              </a:ext>
            </a:extLst>
          </p:cNvPr>
          <p:cNvSpPr>
            <a:spLocks noGrp="1"/>
          </p:cNvSpPr>
          <p:nvPr>
            <p:ph idx="1"/>
          </p:nvPr>
        </p:nvSpPr>
        <p:spPr>
          <a:xfrm>
            <a:off x="664143" y="680484"/>
            <a:ext cx="10857297" cy="6047576"/>
          </a:xfrm>
        </p:spPr>
        <p:txBody>
          <a:bodyPr>
            <a:normAutofit fontScale="92500" lnSpcReduction="20000"/>
          </a:bodyPr>
          <a:lstStyle/>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The question in the last verse of the book puts the focus where it should be: “Should I not have compassion on Nineveh?” </a:t>
            </a:r>
          </a:p>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The question is rhetorical. Jonah’s myopic vision answers it negatively, “</a:t>
            </a:r>
            <a:r>
              <a:rPr lang="en-US" sz="3200" b="1" dirty="0">
                <a:solidFill>
                  <a:srgbClr val="FFFFCC"/>
                </a:solidFill>
                <a:latin typeface="Calibri" panose="020F0502020204030204" pitchFamily="34" charset="0"/>
                <a:ea typeface="MS Gothic" panose="020B0609070205080204" pitchFamily="49" charset="-128"/>
              </a:rPr>
              <a:t>No!” </a:t>
            </a:r>
            <a:r>
              <a:rPr lang="en-US" sz="3200" b="1" dirty="0">
                <a:solidFill>
                  <a:srgbClr val="FFFFCC"/>
                </a:solidFill>
                <a:effectLst/>
                <a:latin typeface="Calibri" panose="020F0502020204030204" pitchFamily="34" charset="0"/>
                <a:ea typeface="MS Gothic" panose="020B0609070205080204" pitchFamily="49" charset="-128"/>
              </a:rPr>
              <a:t>but this was his problem. That we have the book—an embarrassing record—suggests he had learned his catechism well; his view of God was orthodox (4:2), but he could not accept divine grace without limits. </a:t>
            </a:r>
          </a:p>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The issue of the book is not, “What is this man like?” but “What is God like?” That he did not allow himself to limited by human definition is cause for praise by all. Jonah could not accept the orthodox definition of divine grace––except of course when he was the beneficiary.</a:t>
            </a: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327320567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796CEA-0473-0B36-D558-AFAE2C6E4373}"/>
              </a:ext>
            </a:extLst>
          </p:cNvPr>
          <p:cNvSpPr>
            <a:spLocks noGrp="1"/>
          </p:cNvSpPr>
          <p:nvPr>
            <p:ph idx="1"/>
          </p:nvPr>
        </p:nvSpPr>
        <p:spPr>
          <a:xfrm>
            <a:off x="664143" y="1756611"/>
            <a:ext cx="10857297" cy="4759692"/>
          </a:xfrm>
        </p:spPr>
        <p:txBody>
          <a:bodyPr>
            <a:normAutofit/>
          </a:bodyPr>
          <a:lstStyle/>
          <a:p>
            <a:pPr marL="514350" indent="-514350">
              <a:lnSpc>
                <a:spcPct val="120000"/>
              </a:lnSpc>
              <a:spcBef>
                <a:spcPts val="0"/>
              </a:spcBef>
              <a:spcAft>
                <a:spcPts val="1200"/>
              </a:spcAft>
              <a:buAutoNum type="arabicPeriod" startAt="4"/>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The Structure and </a:t>
            </a:r>
          </a:p>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			Rhetorical Strategy </a:t>
            </a:r>
          </a:p>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			  of Jonah</a:t>
            </a:r>
            <a:endParaRPr lang="en-US" sz="3200" b="1" dirty="0">
              <a:solidFill>
                <a:srgbClr val="FFFFCC"/>
              </a:solidFill>
              <a:effectLst/>
              <a:latin typeface="Courier New" panose="02070309020205020404" pitchFamily="49" charset="0"/>
              <a:ea typeface="Times New Roman" panose="02020603050405020304" pitchFamily="18" charset="0"/>
            </a:endParaRPr>
          </a:p>
        </p:txBody>
      </p:sp>
      <p:pic>
        <p:nvPicPr>
          <p:cNvPr id="4" name="Picture 3">
            <a:extLst>
              <a:ext uri="{FF2B5EF4-FFF2-40B4-BE49-F238E27FC236}">
                <a16:creationId xmlns:a16="http://schemas.microsoft.com/office/drawing/2014/main" id="{9762EDF4-70CA-5F89-5828-DA89A47DE21E}"/>
              </a:ext>
            </a:extLst>
          </p:cNvPr>
          <p:cNvPicPr>
            <a:picLocks noChangeAspect="1"/>
          </p:cNvPicPr>
          <p:nvPr/>
        </p:nvPicPr>
        <p:blipFill>
          <a:blip r:embed="rId2"/>
          <a:stretch>
            <a:fillRect/>
          </a:stretch>
        </p:blipFill>
        <p:spPr>
          <a:xfrm>
            <a:off x="5660515" y="77716"/>
            <a:ext cx="4494137" cy="6780284"/>
          </a:xfrm>
          <a:prstGeom prst="rect">
            <a:avLst/>
          </a:prstGeom>
        </p:spPr>
      </p:pic>
    </p:spTree>
    <p:extLst>
      <p:ext uri="{BB962C8B-B14F-4D97-AF65-F5344CB8AC3E}">
        <p14:creationId xmlns:p14="http://schemas.microsoft.com/office/powerpoint/2010/main" val="375622756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762EDF4-70CA-5F89-5828-DA89A47DE21E}"/>
              </a:ext>
            </a:extLst>
          </p:cNvPr>
          <p:cNvPicPr>
            <a:picLocks noChangeAspect="1"/>
          </p:cNvPicPr>
          <p:nvPr/>
        </p:nvPicPr>
        <p:blipFill>
          <a:blip r:embed="rId2"/>
          <a:stretch>
            <a:fillRect/>
          </a:stretch>
        </p:blipFill>
        <p:spPr>
          <a:xfrm>
            <a:off x="1311443" y="77715"/>
            <a:ext cx="9543370" cy="14398039"/>
          </a:xfrm>
          <a:prstGeom prst="rect">
            <a:avLst/>
          </a:prstGeom>
        </p:spPr>
      </p:pic>
      <p:sp>
        <p:nvSpPr>
          <p:cNvPr id="6" name="Rectangle 5">
            <a:extLst>
              <a:ext uri="{FF2B5EF4-FFF2-40B4-BE49-F238E27FC236}">
                <a16:creationId xmlns:a16="http://schemas.microsoft.com/office/drawing/2014/main" id="{597FC434-C5FE-8327-E8B2-09EF4C59EF4B}"/>
              </a:ext>
            </a:extLst>
          </p:cNvPr>
          <p:cNvSpPr/>
          <p:nvPr/>
        </p:nvSpPr>
        <p:spPr>
          <a:xfrm>
            <a:off x="-108284" y="4721425"/>
            <a:ext cx="12300284" cy="3489158"/>
          </a:xfrm>
          <a:prstGeom prst="rect">
            <a:avLst/>
          </a:prstGeom>
          <a:solidFill>
            <a:srgbClr val="240000"/>
          </a:solidFill>
          <a:ln>
            <a:solidFill>
              <a:srgbClr val="2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641865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762EDF4-70CA-5F89-5828-DA89A47DE21E}"/>
              </a:ext>
            </a:extLst>
          </p:cNvPr>
          <p:cNvPicPr>
            <a:picLocks noChangeAspect="1"/>
          </p:cNvPicPr>
          <p:nvPr/>
        </p:nvPicPr>
        <p:blipFill>
          <a:blip r:embed="rId2"/>
          <a:stretch>
            <a:fillRect/>
          </a:stretch>
        </p:blipFill>
        <p:spPr>
          <a:xfrm>
            <a:off x="1311442" y="-3461897"/>
            <a:ext cx="9513873" cy="14353537"/>
          </a:xfrm>
          <a:prstGeom prst="rect">
            <a:avLst/>
          </a:prstGeom>
        </p:spPr>
      </p:pic>
      <p:sp>
        <p:nvSpPr>
          <p:cNvPr id="6" name="Rectangle 5">
            <a:extLst>
              <a:ext uri="{FF2B5EF4-FFF2-40B4-BE49-F238E27FC236}">
                <a16:creationId xmlns:a16="http://schemas.microsoft.com/office/drawing/2014/main" id="{597FC434-C5FE-8327-E8B2-09EF4C59EF4B}"/>
              </a:ext>
            </a:extLst>
          </p:cNvPr>
          <p:cNvSpPr/>
          <p:nvPr/>
        </p:nvSpPr>
        <p:spPr>
          <a:xfrm>
            <a:off x="0" y="4868908"/>
            <a:ext cx="12300284" cy="3489158"/>
          </a:xfrm>
          <a:prstGeom prst="rect">
            <a:avLst/>
          </a:prstGeom>
          <a:solidFill>
            <a:srgbClr val="240000"/>
          </a:solidFill>
          <a:ln>
            <a:solidFill>
              <a:srgbClr val="2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784BE53-121A-7BFB-5609-FCB268F622BD}"/>
              </a:ext>
            </a:extLst>
          </p:cNvPr>
          <p:cNvSpPr/>
          <p:nvPr/>
        </p:nvSpPr>
        <p:spPr>
          <a:xfrm>
            <a:off x="-81764" y="-2205401"/>
            <a:ext cx="12300284" cy="3489158"/>
          </a:xfrm>
          <a:prstGeom prst="rect">
            <a:avLst/>
          </a:prstGeom>
          <a:solidFill>
            <a:srgbClr val="240000"/>
          </a:solidFill>
          <a:ln>
            <a:solidFill>
              <a:srgbClr val="2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635593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762EDF4-70CA-5F89-5828-DA89A47DE21E}"/>
              </a:ext>
            </a:extLst>
          </p:cNvPr>
          <p:cNvPicPr>
            <a:picLocks noChangeAspect="1"/>
          </p:cNvPicPr>
          <p:nvPr/>
        </p:nvPicPr>
        <p:blipFill>
          <a:blip r:embed="rId2"/>
          <a:stretch>
            <a:fillRect/>
          </a:stretch>
        </p:blipFill>
        <p:spPr>
          <a:xfrm>
            <a:off x="863266" y="-6878410"/>
            <a:ext cx="10357181" cy="15625832"/>
          </a:xfrm>
          <a:prstGeom prst="rect">
            <a:avLst/>
          </a:prstGeom>
        </p:spPr>
      </p:pic>
      <p:sp>
        <p:nvSpPr>
          <p:cNvPr id="6" name="Rectangle 5">
            <a:extLst>
              <a:ext uri="{FF2B5EF4-FFF2-40B4-BE49-F238E27FC236}">
                <a16:creationId xmlns:a16="http://schemas.microsoft.com/office/drawing/2014/main" id="{597FC434-C5FE-8327-E8B2-09EF4C59EF4B}"/>
              </a:ext>
            </a:extLst>
          </p:cNvPr>
          <p:cNvSpPr/>
          <p:nvPr/>
        </p:nvSpPr>
        <p:spPr>
          <a:xfrm>
            <a:off x="-108286" y="5258264"/>
            <a:ext cx="12300284" cy="3489158"/>
          </a:xfrm>
          <a:prstGeom prst="rect">
            <a:avLst/>
          </a:prstGeom>
          <a:solidFill>
            <a:srgbClr val="240000"/>
          </a:solidFill>
          <a:ln>
            <a:solidFill>
              <a:srgbClr val="2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392A96D-346E-4DDA-9803-C4B28E906245}"/>
              </a:ext>
            </a:extLst>
          </p:cNvPr>
          <p:cNvSpPr/>
          <p:nvPr/>
        </p:nvSpPr>
        <p:spPr>
          <a:xfrm>
            <a:off x="0" y="-3126658"/>
            <a:ext cx="12300284" cy="5387508"/>
          </a:xfrm>
          <a:prstGeom prst="rect">
            <a:avLst/>
          </a:prstGeom>
          <a:solidFill>
            <a:srgbClr val="240000"/>
          </a:solidFill>
          <a:ln>
            <a:solidFill>
              <a:srgbClr val="2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492650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762EDF4-70CA-5F89-5828-DA89A47DE21E}"/>
              </a:ext>
            </a:extLst>
          </p:cNvPr>
          <p:cNvPicPr>
            <a:picLocks noChangeAspect="1"/>
          </p:cNvPicPr>
          <p:nvPr/>
        </p:nvPicPr>
        <p:blipFill>
          <a:blip r:embed="rId2"/>
          <a:stretch>
            <a:fillRect/>
          </a:stretch>
        </p:blipFill>
        <p:spPr>
          <a:xfrm>
            <a:off x="1003576" y="-8990937"/>
            <a:ext cx="10184848" cy="15365834"/>
          </a:xfrm>
          <a:prstGeom prst="rect">
            <a:avLst/>
          </a:prstGeom>
        </p:spPr>
      </p:pic>
      <p:sp>
        <p:nvSpPr>
          <p:cNvPr id="6" name="Rectangle 5">
            <a:extLst>
              <a:ext uri="{FF2B5EF4-FFF2-40B4-BE49-F238E27FC236}">
                <a16:creationId xmlns:a16="http://schemas.microsoft.com/office/drawing/2014/main" id="{597FC434-C5FE-8327-E8B2-09EF4C59EF4B}"/>
              </a:ext>
            </a:extLst>
          </p:cNvPr>
          <p:cNvSpPr/>
          <p:nvPr/>
        </p:nvSpPr>
        <p:spPr>
          <a:xfrm>
            <a:off x="-58994" y="-1061883"/>
            <a:ext cx="12300284" cy="4089257"/>
          </a:xfrm>
          <a:prstGeom prst="rect">
            <a:avLst/>
          </a:prstGeom>
          <a:solidFill>
            <a:srgbClr val="240000"/>
          </a:solidFill>
          <a:ln>
            <a:solidFill>
              <a:srgbClr val="24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918912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8047037" y="274638"/>
            <a:ext cx="2392363" cy="6202362"/>
          </a:xfrm>
        </p:spPr>
        <p:txBody>
          <a:bodyPr/>
          <a:lstStyle/>
          <a:p>
            <a:pPr algn="ctr" eaLnBrk="1" hangingPunct="1"/>
            <a:r>
              <a:rPr lang="en-US" sz="2800" b="1" dirty="0">
                <a:solidFill>
                  <a:srgbClr val="FFFFCC"/>
                </a:solidFill>
                <a:latin typeface="+mn-lt"/>
              </a:rPr>
              <a:t>The Character </a:t>
            </a:r>
            <a:br>
              <a:rPr lang="en-US" sz="2800" b="1" dirty="0">
                <a:solidFill>
                  <a:srgbClr val="FFFFCC"/>
                </a:solidFill>
                <a:latin typeface="+mn-lt"/>
              </a:rPr>
            </a:br>
            <a:r>
              <a:rPr lang="en-US" sz="2800" b="1" dirty="0">
                <a:solidFill>
                  <a:srgbClr val="FFFFCC"/>
                </a:solidFill>
                <a:latin typeface="+mn-lt"/>
              </a:rPr>
              <a:t>of God </a:t>
            </a:r>
            <a:br>
              <a:rPr lang="en-US" sz="2800" b="1" dirty="0">
                <a:solidFill>
                  <a:srgbClr val="FFFFCC"/>
                </a:solidFill>
                <a:latin typeface="+mn-lt"/>
              </a:rPr>
            </a:br>
            <a:r>
              <a:rPr lang="en-US" sz="2800" b="1" dirty="0">
                <a:solidFill>
                  <a:srgbClr val="FFFFCC"/>
                </a:solidFill>
                <a:latin typeface="+mn-lt"/>
              </a:rPr>
              <a:t>as Revealed </a:t>
            </a:r>
            <a:br>
              <a:rPr lang="en-US" sz="2800" b="1" dirty="0">
                <a:solidFill>
                  <a:srgbClr val="FFFFCC"/>
                </a:solidFill>
                <a:latin typeface="+mn-lt"/>
              </a:rPr>
            </a:br>
            <a:r>
              <a:rPr lang="en-US" sz="2800" b="1" dirty="0">
                <a:solidFill>
                  <a:srgbClr val="FFFFCC"/>
                </a:solidFill>
                <a:latin typeface="+mn-lt"/>
              </a:rPr>
              <a:t>in the </a:t>
            </a:r>
            <a:br>
              <a:rPr lang="en-US" sz="2800" b="1" dirty="0">
                <a:solidFill>
                  <a:srgbClr val="FFFFCC"/>
                </a:solidFill>
                <a:latin typeface="+mn-lt"/>
              </a:rPr>
            </a:br>
            <a:r>
              <a:rPr lang="en-US" sz="2800" b="1" dirty="0">
                <a:solidFill>
                  <a:srgbClr val="FFFFCC"/>
                </a:solidFill>
                <a:latin typeface="+mn-lt"/>
              </a:rPr>
              <a:t>New Testament</a:t>
            </a:r>
            <a:br>
              <a:rPr lang="en-US" sz="2800" b="1" dirty="0">
                <a:solidFill>
                  <a:srgbClr val="FFFF00"/>
                </a:solidFill>
                <a:latin typeface="+mn-lt"/>
              </a:rPr>
            </a:br>
            <a:r>
              <a:rPr lang="en-US" sz="2800" b="1" dirty="0">
                <a:solidFill>
                  <a:srgbClr val="FFFF00"/>
                </a:solidFill>
                <a:latin typeface="+mn-lt"/>
              </a:rPr>
              <a:t> </a:t>
            </a:r>
          </a:p>
        </p:txBody>
      </p:sp>
      <p:sp>
        <p:nvSpPr>
          <p:cNvPr id="28675" name="Oval 3"/>
          <p:cNvSpPr>
            <a:spLocks noChangeArrowheads="1"/>
          </p:cNvSpPr>
          <p:nvPr/>
        </p:nvSpPr>
        <p:spPr bwMode="auto">
          <a:xfrm>
            <a:off x="1905000" y="533400"/>
            <a:ext cx="5937250" cy="5943600"/>
          </a:xfrm>
          <a:prstGeom prst="ellipse">
            <a:avLst/>
          </a:prstGeom>
          <a:solidFill>
            <a:srgbClr val="FF0000"/>
          </a:solidFill>
          <a:ln w="76200">
            <a:solidFill>
              <a:srgbClr val="000000"/>
            </a:solidFill>
            <a:round/>
            <a:headEnd/>
            <a:tailEnd/>
          </a:ln>
        </p:spPr>
        <p:txBody>
          <a:bodyPr/>
          <a:lstStyle/>
          <a:p>
            <a:endParaRPr lang="en-US"/>
          </a:p>
        </p:txBody>
      </p:sp>
      <p:sp>
        <p:nvSpPr>
          <p:cNvPr id="28676" name="Text Box 4"/>
          <p:cNvSpPr txBox="1">
            <a:spLocks noChangeArrowheads="1"/>
          </p:cNvSpPr>
          <p:nvPr/>
        </p:nvSpPr>
        <p:spPr bwMode="auto">
          <a:xfrm>
            <a:off x="4060825" y="952500"/>
            <a:ext cx="1544638" cy="571500"/>
          </a:xfrm>
          <a:prstGeom prst="rect">
            <a:avLst/>
          </a:prstGeom>
          <a:solidFill>
            <a:srgbClr val="FF0000"/>
          </a:solid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Faithful</a:t>
            </a:r>
            <a:endParaRPr lang="en-US" dirty="0">
              <a:solidFill>
                <a:srgbClr val="FFFF05"/>
              </a:solidFill>
            </a:endParaRPr>
          </a:p>
        </p:txBody>
      </p:sp>
      <p:sp>
        <p:nvSpPr>
          <p:cNvPr id="28677" name="Text Box 5"/>
          <p:cNvSpPr txBox="1">
            <a:spLocks noChangeArrowheads="1"/>
          </p:cNvSpPr>
          <p:nvPr/>
        </p:nvSpPr>
        <p:spPr bwMode="auto">
          <a:xfrm>
            <a:off x="5707063" y="2057400"/>
            <a:ext cx="1662112" cy="571500"/>
          </a:xfrm>
          <a:prstGeom prst="rect">
            <a:avLst/>
          </a:prstGeom>
          <a:solidFill>
            <a:srgbClr val="FF0000"/>
          </a:solid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Patient</a:t>
            </a:r>
            <a:endParaRPr lang="en-US" dirty="0">
              <a:solidFill>
                <a:srgbClr val="FFFF05"/>
              </a:solidFill>
            </a:endParaRPr>
          </a:p>
        </p:txBody>
      </p:sp>
      <p:sp>
        <p:nvSpPr>
          <p:cNvPr id="28678" name="Text Box 6"/>
          <p:cNvSpPr txBox="1">
            <a:spLocks noChangeArrowheads="1"/>
          </p:cNvSpPr>
          <p:nvPr/>
        </p:nvSpPr>
        <p:spPr bwMode="auto">
          <a:xfrm>
            <a:off x="5791201" y="3619500"/>
            <a:ext cx="1781175" cy="571500"/>
          </a:xfrm>
          <a:prstGeom prst="rect">
            <a:avLst/>
          </a:prstGeom>
          <a:solidFill>
            <a:srgbClr val="FF0000"/>
          </a:solid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Forgiving</a:t>
            </a:r>
            <a:endParaRPr lang="en-US" dirty="0">
              <a:solidFill>
                <a:srgbClr val="FFFF05"/>
              </a:solidFill>
            </a:endParaRPr>
          </a:p>
        </p:txBody>
      </p:sp>
      <p:sp>
        <p:nvSpPr>
          <p:cNvPr id="28679" name="Text Box 7"/>
          <p:cNvSpPr txBox="1">
            <a:spLocks noChangeArrowheads="1"/>
          </p:cNvSpPr>
          <p:nvPr/>
        </p:nvSpPr>
        <p:spPr bwMode="auto">
          <a:xfrm>
            <a:off x="5129214" y="5105400"/>
            <a:ext cx="1423987" cy="571500"/>
          </a:xfrm>
          <a:prstGeom prst="rect">
            <a:avLst/>
          </a:prstGeom>
          <a:solidFill>
            <a:srgbClr val="FF0000"/>
          </a:solid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Merciful</a:t>
            </a:r>
            <a:endParaRPr lang="en-US" dirty="0">
              <a:solidFill>
                <a:srgbClr val="FFFF05"/>
              </a:solidFill>
            </a:endParaRPr>
          </a:p>
        </p:txBody>
      </p:sp>
      <p:sp>
        <p:nvSpPr>
          <p:cNvPr id="28680" name="Text Box 8"/>
          <p:cNvSpPr txBox="1">
            <a:spLocks noChangeArrowheads="1"/>
          </p:cNvSpPr>
          <p:nvPr/>
        </p:nvSpPr>
        <p:spPr bwMode="auto">
          <a:xfrm>
            <a:off x="3352800" y="5105400"/>
            <a:ext cx="1423988" cy="571500"/>
          </a:xfrm>
          <a:prstGeom prst="rect">
            <a:avLst/>
          </a:prstGeom>
          <a:solidFill>
            <a:srgbClr val="FF0000"/>
          </a:solidFill>
          <a:ln w="9525">
            <a:noFill/>
            <a:miter lim="800000"/>
            <a:headEnd/>
            <a:tailEnd/>
          </a:ln>
        </p:spPr>
        <p:txBody>
          <a:bodyPr/>
          <a:lstStyle/>
          <a:p>
            <a:r>
              <a:rPr lang="en-US" sz="2400" b="1" dirty="0">
                <a:solidFill>
                  <a:srgbClr val="FFFF05"/>
                </a:solidFill>
                <a:latin typeface="Futura Md BT" pitchFamily="34" charset="0"/>
              </a:rPr>
              <a:t>Kind</a:t>
            </a:r>
            <a:endParaRPr lang="en-US" dirty="0">
              <a:solidFill>
                <a:srgbClr val="FFFF05"/>
              </a:solidFill>
            </a:endParaRPr>
          </a:p>
        </p:txBody>
      </p:sp>
      <p:sp>
        <p:nvSpPr>
          <p:cNvPr id="28681" name="Text Box 9"/>
          <p:cNvSpPr txBox="1">
            <a:spLocks noChangeArrowheads="1"/>
          </p:cNvSpPr>
          <p:nvPr/>
        </p:nvSpPr>
        <p:spPr bwMode="auto">
          <a:xfrm>
            <a:off x="2209800" y="3619500"/>
            <a:ext cx="1663700" cy="571500"/>
          </a:xfrm>
          <a:prstGeom prst="rect">
            <a:avLst/>
          </a:prstGeom>
          <a:solidFill>
            <a:srgbClr val="FF0000"/>
          </a:solid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Gracious</a:t>
            </a:r>
            <a:endParaRPr lang="en-US" dirty="0">
              <a:solidFill>
                <a:srgbClr val="FFFF05"/>
              </a:solidFill>
            </a:endParaRPr>
          </a:p>
        </p:txBody>
      </p:sp>
      <p:sp>
        <p:nvSpPr>
          <p:cNvPr id="28682" name="Text Box 10"/>
          <p:cNvSpPr txBox="1">
            <a:spLocks noChangeArrowheads="1"/>
          </p:cNvSpPr>
          <p:nvPr/>
        </p:nvSpPr>
        <p:spPr bwMode="auto">
          <a:xfrm>
            <a:off x="2373313" y="2057400"/>
            <a:ext cx="1738312" cy="571500"/>
          </a:xfrm>
          <a:prstGeom prst="rect">
            <a:avLst/>
          </a:prstGeom>
          <a:solidFill>
            <a:srgbClr val="FF0000"/>
          </a:solid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Loving</a:t>
            </a:r>
            <a:endParaRPr lang="en-US" dirty="0">
              <a:solidFill>
                <a:srgbClr val="FFFF05"/>
              </a:solidFill>
            </a:endParaRPr>
          </a:p>
        </p:txBody>
      </p:sp>
      <p:sp>
        <p:nvSpPr>
          <p:cNvPr id="28683" name="Line 11"/>
          <p:cNvSpPr>
            <a:spLocks noChangeShapeType="1"/>
          </p:cNvSpPr>
          <p:nvPr/>
        </p:nvSpPr>
        <p:spPr bwMode="auto">
          <a:xfrm flipH="1">
            <a:off x="4876800" y="838200"/>
            <a:ext cx="1187450" cy="2743200"/>
          </a:xfrm>
          <a:prstGeom prst="line">
            <a:avLst/>
          </a:prstGeom>
          <a:noFill/>
          <a:ln w="57150">
            <a:solidFill>
              <a:srgbClr val="000000"/>
            </a:solidFill>
            <a:round/>
            <a:headEnd/>
            <a:tailEnd/>
          </a:ln>
        </p:spPr>
        <p:txBody>
          <a:bodyPr/>
          <a:lstStyle/>
          <a:p>
            <a:endParaRPr lang="en-US"/>
          </a:p>
        </p:txBody>
      </p:sp>
      <p:sp>
        <p:nvSpPr>
          <p:cNvPr id="28684" name="Line 12"/>
          <p:cNvSpPr>
            <a:spLocks noChangeShapeType="1"/>
          </p:cNvSpPr>
          <p:nvPr/>
        </p:nvSpPr>
        <p:spPr bwMode="auto">
          <a:xfrm flipV="1">
            <a:off x="4876801" y="2884488"/>
            <a:ext cx="2849563" cy="685800"/>
          </a:xfrm>
          <a:prstGeom prst="line">
            <a:avLst/>
          </a:prstGeom>
          <a:noFill/>
          <a:ln w="57150">
            <a:solidFill>
              <a:srgbClr val="000000"/>
            </a:solidFill>
            <a:round/>
            <a:headEnd/>
            <a:tailEnd/>
          </a:ln>
        </p:spPr>
        <p:txBody>
          <a:bodyPr/>
          <a:lstStyle/>
          <a:p>
            <a:endParaRPr lang="en-US"/>
          </a:p>
        </p:txBody>
      </p:sp>
      <p:sp>
        <p:nvSpPr>
          <p:cNvPr id="28685" name="Line 13"/>
          <p:cNvSpPr>
            <a:spLocks noChangeShapeType="1"/>
          </p:cNvSpPr>
          <p:nvPr/>
        </p:nvSpPr>
        <p:spPr bwMode="auto">
          <a:xfrm>
            <a:off x="4876800" y="3549650"/>
            <a:ext cx="2255838" cy="1943100"/>
          </a:xfrm>
          <a:prstGeom prst="line">
            <a:avLst/>
          </a:prstGeom>
          <a:noFill/>
          <a:ln w="57150">
            <a:solidFill>
              <a:srgbClr val="000000"/>
            </a:solidFill>
            <a:round/>
            <a:headEnd/>
            <a:tailEnd/>
          </a:ln>
        </p:spPr>
        <p:txBody>
          <a:bodyPr/>
          <a:lstStyle/>
          <a:p>
            <a:endParaRPr lang="en-US"/>
          </a:p>
        </p:txBody>
      </p:sp>
      <p:sp>
        <p:nvSpPr>
          <p:cNvPr id="28686" name="Line 14"/>
          <p:cNvSpPr>
            <a:spLocks noChangeShapeType="1"/>
          </p:cNvSpPr>
          <p:nvPr/>
        </p:nvSpPr>
        <p:spPr bwMode="auto">
          <a:xfrm>
            <a:off x="4876800" y="3505200"/>
            <a:ext cx="0" cy="2971800"/>
          </a:xfrm>
          <a:prstGeom prst="line">
            <a:avLst/>
          </a:prstGeom>
          <a:noFill/>
          <a:ln w="57150">
            <a:solidFill>
              <a:srgbClr val="000000"/>
            </a:solidFill>
            <a:round/>
            <a:headEnd/>
            <a:tailEnd/>
          </a:ln>
        </p:spPr>
        <p:txBody>
          <a:bodyPr/>
          <a:lstStyle/>
          <a:p>
            <a:endParaRPr lang="en-US"/>
          </a:p>
        </p:txBody>
      </p:sp>
      <p:sp>
        <p:nvSpPr>
          <p:cNvPr id="28687" name="Line 15"/>
          <p:cNvSpPr>
            <a:spLocks noChangeShapeType="1"/>
          </p:cNvSpPr>
          <p:nvPr/>
        </p:nvSpPr>
        <p:spPr bwMode="auto">
          <a:xfrm flipV="1">
            <a:off x="2609850" y="3554413"/>
            <a:ext cx="2255838" cy="1943100"/>
          </a:xfrm>
          <a:prstGeom prst="line">
            <a:avLst/>
          </a:prstGeom>
          <a:noFill/>
          <a:ln w="57150">
            <a:solidFill>
              <a:srgbClr val="000000"/>
            </a:solidFill>
            <a:round/>
            <a:headEnd/>
            <a:tailEnd/>
          </a:ln>
        </p:spPr>
        <p:txBody>
          <a:bodyPr/>
          <a:lstStyle/>
          <a:p>
            <a:endParaRPr lang="en-US"/>
          </a:p>
        </p:txBody>
      </p:sp>
      <p:sp>
        <p:nvSpPr>
          <p:cNvPr id="28688" name="Line 16"/>
          <p:cNvSpPr>
            <a:spLocks noChangeShapeType="1"/>
          </p:cNvSpPr>
          <p:nvPr/>
        </p:nvSpPr>
        <p:spPr bwMode="auto">
          <a:xfrm flipH="1" flipV="1">
            <a:off x="2027238" y="2874963"/>
            <a:ext cx="2849562" cy="685800"/>
          </a:xfrm>
          <a:prstGeom prst="line">
            <a:avLst/>
          </a:prstGeom>
          <a:noFill/>
          <a:ln w="57150">
            <a:solidFill>
              <a:srgbClr val="000000"/>
            </a:solidFill>
            <a:round/>
            <a:headEnd/>
            <a:tailEnd/>
          </a:ln>
        </p:spPr>
        <p:txBody>
          <a:bodyPr/>
          <a:lstStyle/>
          <a:p>
            <a:endParaRPr lang="en-US"/>
          </a:p>
        </p:txBody>
      </p:sp>
      <p:sp>
        <p:nvSpPr>
          <p:cNvPr id="28689" name="Line 17"/>
          <p:cNvSpPr>
            <a:spLocks noChangeShapeType="1"/>
          </p:cNvSpPr>
          <p:nvPr/>
        </p:nvSpPr>
        <p:spPr bwMode="auto">
          <a:xfrm>
            <a:off x="3570288" y="838200"/>
            <a:ext cx="1306512" cy="2743200"/>
          </a:xfrm>
          <a:prstGeom prst="line">
            <a:avLst/>
          </a:prstGeom>
          <a:noFill/>
          <a:ln w="57150">
            <a:solidFill>
              <a:srgbClr val="000000"/>
            </a:solidFill>
            <a:round/>
            <a:headEnd/>
            <a:tailEnd/>
          </a:ln>
        </p:spPr>
        <p:txBody>
          <a:bodyPr/>
          <a:lstStyle/>
          <a:p>
            <a:endParaRPr lang="en-US"/>
          </a:p>
        </p:txBody>
      </p:sp>
    </p:spTree>
    <p:extLst>
      <p:ext uri="{BB962C8B-B14F-4D97-AF65-F5344CB8AC3E}">
        <p14:creationId xmlns:p14="http://schemas.microsoft.com/office/powerpoint/2010/main" val="78786697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7848600" y="274638"/>
            <a:ext cx="2590800" cy="6202362"/>
          </a:xfrm>
        </p:spPr>
        <p:txBody>
          <a:bodyPr/>
          <a:lstStyle/>
          <a:p>
            <a:pPr algn="ctr" eaLnBrk="1" hangingPunct="1"/>
            <a:r>
              <a:rPr lang="en-US" sz="2800" b="1" dirty="0">
                <a:solidFill>
                  <a:srgbClr val="FFFFCC"/>
                </a:solidFill>
                <a:latin typeface="+mn-lt"/>
              </a:rPr>
              <a:t>The Common Perception </a:t>
            </a:r>
            <a:br>
              <a:rPr lang="en-US" sz="2800" b="1" dirty="0">
                <a:solidFill>
                  <a:srgbClr val="FFFFCC"/>
                </a:solidFill>
                <a:latin typeface="+mn-lt"/>
              </a:rPr>
            </a:br>
            <a:r>
              <a:rPr lang="en-US" sz="2800" b="1" dirty="0">
                <a:solidFill>
                  <a:srgbClr val="FFFFCC"/>
                </a:solidFill>
                <a:latin typeface="+mn-lt"/>
              </a:rPr>
              <a:t>of the Character </a:t>
            </a:r>
            <a:br>
              <a:rPr lang="en-US" sz="2800" b="1" dirty="0">
                <a:solidFill>
                  <a:srgbClr val="FFFFCC"/>
                </a:solidFill>
                <a:latin typeface="+mn-lt"/>
              </a:rPr>
            </a:br>
            <a:r>
              <a:rPr lang="en-US" sz="2800" b="1" dirty="0">
                <a:solidFill>
                  <a:srgbClr val="FFFFCC"/>
                </a:solidFill>
                <a:latin typeface="+mn-lt"/>
              </a:rPr>
              <a:t>of God </a:t>
            </a:r>
            <a:br>
              <a:rPr lang="en-US" sz="2800" b="1" dirty="0">
                <a:solidFill>
                  <a:srgbClr val="FFFFCC"/>
                </a:solidFill>
                <a:latin typeface="+mn-lt"/>
              </a:rPr>
            </a:br>
            <a:r>
              <a:rPr lang="en-US" sz="2800" b="1" dirty="0">
                <a:solidFill>
                  <a:srgbClr val="FFFFCC"/>
                </a:solidFill>
                <a:latin typeface="+mn-lt"/>
              </a:rPr>
              <a:t>in the Old Testament</a:t>
            </a:r>
            <a:br>
              <a:rPr lang="en-US" sz="2800" b="1" dirty="0">
                <a:solidFill>
                  <a:srgbClr val="FFFF00"/>
                </a:solidFill>
                <a:latin typeface="+mn-lt"/>
              </a:rPr>
            </a:br>
            <a:r>
              <a:rPr lang="en-US" sz="2800" b="1" dirty="0">
                <a:solidFill>
                  <a:srgbClr val="FFFF00"/>
                </a:solidFill>
                <a:latin typeface="+mn-lt"/>
              </a:rPr>
              <a:t> </a:t>
            </a:r>
          </a:p>
        </p:txBody>
      </p:sp>
      <p:sp>
        <p:nvSpPr>
          <p:cNvPr id="29699" name="Oval 3"/>
          <p:cNvSpPr>
            <a:spLocks noChangeArrowheads="1"/>
          </p:cNvSpPr>
          <p:nvPr/>
        </p:nvSpPr>
        <p:spPr bwMode="auto">
          <a:xfrm>
            <a:off x="1905000" y="533400"/>
            <a:ext cx="5937250" cy="5943600"/>
          </a:xfrm>
          <a:prstGeom prst="ellipse">
            <a:avLst/>
          </a:prstGeom>
          <a:solidFill>
            <a:schemeClr val="accent2">
              <a:lumMod val="50000"/>
            </a:schemeClr>
          </a:solidFill>
          <a:ln w="76200">
            <a:solidFill>
              <a:srgbClr val="000000"/>
            </a:solidFill>
            <a:round/>
            <a:headEnd/>
            <a:tailEnd/>
          </a:ln>
        </p:spPr>
        <p:txBody>
          <a:bodyPr/>
          <a:lstStyle/>
          <a:p>
            <a:endParaRPr lang="en-US"/>
          </a:p>
        </p:txBody>
      </p:sp>
      <p:sp>
        <p:nvSpPr>
          <p:cNvPr id="29700" name="Text Box 4"/>
          <p:cNvSpPr txBox="1">
            <a:spLocks noChangeArrowheads="1"/>
          </p:cNvSpPr>
          <p:nvPr/>
        </p:nvSpPr>
        <p:spPr bwMode="auto">
          <a:xfrm>
            <a:off x="4094164" y="952500"/>
            <a:ext cx="1544637" cy="571500"/>
          </a:xfrm>
          <a:prstGeom prst="rect">
            <a:avLst/>
          </a:prstGeom>
          <a:solidFill>
            <a:schemeClr val="accent2">
              <a:lumMod val="50000"/>
            </a:schemeClr>
          </a:solid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Wrathful</a:t>
            </a:r>
            <a:endParaRPr lang="en-US" dirty="0">
              <a:solidFill>
                <a:srgbClr val="FFFF05"/>
              </a:solidFill>
            </a:endParaRPr>
          </a:p>
        </p:txBody>
      </p:sp>
      <p:sp>
        <p:nvSpPr>
          <p:cNvPr id="29701" name="Text Box 5"/>
          <p:cNvSpPr txBox="1">
            <a:spLocks noChangeArrowheads="1"/>
          </p:cNvSpPr>
          <p:nvPr/>
        </p:nvSpPr>
        <p:spPr bwMode="auto">
          <a:xfrm>
            <a:off x="5707063" y="2133600"/>
            <a:ext cx="1662112" cy="571500"/>
          </a:xfrm>
          <a:prstGeom prst="rect">
            <a:avLst/>
          </a:prstGeom>
          <a:solidFill>
            <a:schemeClr val="accent2">
              <a:lumMod val="50000"/>
            </a:schemeClr>
          </a:solid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Awesome</a:t>
            </a:r>
            <a:endParaRPr lang="en-US" dirty="0">
              <a:solidFill>
                <a:srgbClr val="FFFF05"/>
              </a:solidFill>
            </a:endParaRPr>
          </a:p>
        </p:txBody>
      </p:sp>
      <p:sp>
        <p:nvSpPr>
          <p:cNvPr id="29702" name="Text Box 6"/>
          <p:cNvSpPr txBox="1">
            <a:spLocks noChangeArrowheads="1"/>
          </p:cNvSpPr>
          <p:nvPr/>
        </p:nvSpPr>
        <p:spPr bwMode="auto">
          <a:xfrm>
            <a:off x="5791201" y="3543300"/>
            <a:ext cx="1781175" cy="571500"/>
          </a:xfrm>
          <a:prstGeom prst="rect">
            <a:avLst/>
          </a:prstGeom>
          <a:solidFill>
            <a:schemeClr val="accent2">
              <a:lumMod val="50000"/>
            </a:schemeClr>
          </a:solid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Righteous</a:t>
            </a:r>
            <a:endParaRPr lang="en-US" dirty="0">
              <a:solidFill>
                <a:srgbClr val="FFFF05"/>
              </a:solidFill>
            </a:endParaRPr>
          </a:p>
        </p:txBody>
      </p:sp>
      <p:sp>
        <p:nvSpPr>
          <p:cNvPr id="29703" name="Text Box 7"/>
          <p:cNvSpPr txBox="1">
            <a:spLocks noChangeArrowheads="1"/>
          </p:cNvSpPr>
          <p:nvPr/>
        </p:nvSpPr>
        <p:spPr bwMode="auto">
          <a:xfrm>
            <a:off x="5129214" y="5105400"/>
            <a:ext cx="1423987" cy="571500"/>
          </a:xfrm>
          <a:prstGeom prst="rect">
            <a:avLst/>
          </a:prstGeom>
          <a:solidFill>
            <a:schemeClr val="accent2">
              <a:lumMod val="50000"/>
            </a:schemeClr>
          </a:solid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Just</a:t>
            </a:r>
            <a:endParaRPr lang="en-US" dirty="0">
              <a:solidFill>
                <a:srgbClr val="FFFF05"/>
              </a:solidFill>
            </a:endParaRPr>
          </a:p>
        </p:txBody>
      </p:sp>
      <p:sp>
        <p:nvSpPr>
          <p:cNvPr id="29704" name="Text Box 8"/>
          <p:cNvSpPr txBox="1">
            <a:spLocks noChangeArrowheads="1"/>
          </p:cNvSpPr>
          <p:nvPr/>
        </p:nvSpPr>
        <p:spPr bwMode="auto">
          <a:xfrm>
            <a:off x="3352800" y="5140960"/>
            <a:ext cx="1423988" cy="474980"/>
          </a:xfrm>
          <a:prstGeom prst="rect">
            <a:avLst/>
          </a:prstGeom>
          <a:solidFill>
            <a:schemeClr val="accent2">
              <a:lumMod val="50000"/>
            </a:schemeClr>
          </a:solidFill>
          <a:ln w="9525">
            <a:noFill/>
            <a:miter lim="800000"/>
            <a:headEnd/>
            <a:tailEnd/>
          </a:ln>
        </p:spPr>
        <p:txBody>
          <a:bodyPr/>
          <a:lstStyle/>
          <a:p>
            <a:pPr algn="ctr"/>
            <a:r>
              <a:rPr lang="en-US" sz="2400" b="1" dirty="0">
                <a:solidFill>
                  <a:srgbClr val="FFFF05"/>
                </a:solidFill>
                <a:latin typeface="Futura Md BT" pitchFamily="34" charset="0"/>
              </a:rPr>
              <a:t>Holy</a:t>
            </a:r>
            <a:endParaRPr lang="en-US" dirty="0">
              <a:solidFill>
                <a:srgbClr val="FFFF05"/>
              </a:solidFill>
            </a:endParaRPr>
          </a:p>
        </p:txBody>
      </p:sp>
      <p:sp>
        <p:nvSpPr>
          <p:cNvPr id="29705" name="Text Box 9"/>
          <p:cNvSpPr txBox="1">
            <a:spLocks noChangeArrowheads="1"/>
          </p:cNvSpPr>
          <p:nvPr/>
        </p:nvSpPr>
        <p:spPr bwMode="auto">
          <a:xfrm>
            <a:off x="2209800" y="3543300"/>
            <a:ext cx="1663700" cy="571500"/>
          </a:xfrm>
          <a:prstGeom prst="rect">
            <a:avLst/>
          </a:prstGeom>
          <a:solidFill>
            <a:schemeClr val="accent2">
              <a:lumMod val="50000"/>
            </a:schemeClr>
          </a:solid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Vengeful</a:t>
            </a:r>
            <a:endParaRPr lang="en-US" dirty="0">
              <a:solidFill>
                <a:srgbClr val="FFFF05"/>
              </a:solidFill>
            </a:endParaRPr>
          </a:p>
        </p:txBody>
      </p:sp>
      <p:sp>
        <p:nvSpPr>
          <p:cNvPr id="29706" name="Text Box 10"/>
          <p:cNvSpPr txBox="1">
            <a:spLocks noChangeArrowheads="1"/>
          </p:cNvSpPr>
          <p:nvPr/>
        </p:nvSpPr>
        <p:spPr bwMode="auto">
          <a:xfrm>
            <a:off x="2373313" y="2133600"/>
            <a:ext cx="1738312" cy="571500"/>
          </a:xfrm>
          <a:prstGeom prst="rect">
            <a:avLst/>
          </a:prstGeom>
          <a:solidFill>
            <a:schemeClr val="accent2">
              <a:lumMod val="50000"/>
            </a:schemeClr>
          </a:solid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Intolerant</a:t>
            </a:r>
            <a:endParaRPr lang="en-US" dirty="0">
              <a:solidFill>
                <a:srgbClr val="FFFF05"/>
              </a:solidFill>
            </a:endParaRPr>
          </a:p>
        </p:txBody>
      </p:sp>
      <p:sp>
        <p:nvSpPr>
          <p:cNvPr id="29707" name="Line 11"/>
          <p:cNvSpPr>
            <a:spLocks noChangeShapeType="1"/>
          </p:cNvSpPr>
          <p:nvPr/>
        </p:nvSpPr>
        <p:spPr bwMode="auto">
          <a:xfrm flipH="1">
            <a:off x="4876800" y="838200"/>
            <a:ext cx="1187450" cy="2743200"/>
          </a:xfrm>
          <a:prstGeom prst="line">
            <a:avLst/>
          </a:prstGeom>
          <a:noFill/>
          <a:ln w="57150">
            <a:solidFill>
              <a:srgbClr val="000000"/>
            </a:solidFill>
            <a:round/>
            <a:headEnd/>
            <a:tailEnd/>
          </a:ln>
        </p:spPr>
        <p:txBody>
          <a:bodyPr/>
          <a:lstStyle/>
          <a:p>
            <a:endParaRPr lang="en-US"/>
          </a:p>
        </p:txBody>
      </p:sp>
      <p:sp>
        <p:nvSpPr>
          <p:cNvPr id="29708" name="Line 12"/>
          <p:cNvSpPr>
            <a:spLocks noChangeShapeType="1"/>
          </p:cNvSpPr>
          <p:nvPr/>
        </p:nvSpPr>
        <p:spPr bwMode="auto">
          <a:xfrm flipV="1">
            <a:off x="4876801" y="2895600"/>
            <a:ext cx="2849563" cy="685800"/>
          </a:xfrm>
          <a:prstGeom prst="line">
            <a:avLst/>
          </a:prstGeom>
          <a:noFill/>
          <a:ln w="57150">
            <a:solidFill>
              <a:srgbClr val="000000"/>
            </a:solidFill>
            <a:round/>
            <a:headEnd/>
            <a:tailEnd/>
          </a:ln>
        </p:spPr>
        <p:txBody>
          <a:bodyPr/>
          <a:lstStyle/>
          <a:p>
            <a:endParaRPr lang="en-US"/>
          </a:p>
        </p:txBody>
      </p:sp>
      <p:sp>
        <p:nvSpPr>
          <p:cNvPr id="29709" name="Line 13"/>
          <p:cNvSpPr>
            <a:spLocks noChangeShapeType="1"/>
          </p:cNvSpPr>
          <p:nvPr/>
        </p:nvSpPr>
        <p:spPr bwMode="auto">
          <a:xfrm>
            <a:off x="4876800" y="3570288"/>
            <a:ext cx="2255838" cy="1943100"/>
          </a:xfrm>
          <a:prstGeom prst="line">
            <a:avLst/>
          </a:prstGeom>
          <a:noFill/>
          <a:ln w="57150">
            <a:solidFill>
              <a:srgbClr val="000000"/>
            </a:solidFill>
            <a:round/>
            <a:headEnd/>
            <a:tailEnd/>
          </a:ln>
        </p:spPr>
        <p:txBody>
          <a:bodyPr/>
          <a:lstStyle/>
          <a:p>
            <a:endParaRPr lang="en-US"/>
          </a:p>
        </p:txBody>
      </p:sp>
      <p:sp>
        <p:nvSpPr>
          <p:cNvPr id="29710" name="Line 14"/>
          <p:cNvSpPr>
            <a:spLocks noChangeShapeType="1"/>
          </p:cNvSpPr>
          <p:nvPr/>
        </p:nvSpPr>
        <p:spPr bwMode="auto">
          <a:xfrm>
            <a:off x="4876800" y="3505200"/>
            <a:ext cx="0" cy="2971800"/>
          </a:xfrm>
          <a:prstGeom prst="line">
            <a:avLst/>
          </a:prstGeom>
          <a:noFill/>
          <a:ln w="57150">
            <a:solidFill>
              <a:srgbClr val="000000"/>
            </a:solidFill>
            <a:round/>
            <a:headEnd/>
            <a:tailEnd/>
          </a:ln>
        </p:spPr>
        <p:txBody>
          <a:bodyPr/>
          <a:lstStyle/>
          <a:p>
            <a:endParaRPr lang="en-US"/>
          </a:p>
        </p:txBody>
      </p:sp>
      <p:sp>
        <p:nvSpPr>
          <p:cNvPr id="29711" name="Line 15"/>
          <p:cNvSpPr>
            <a:spLocks noChangeShapeType="1"/>
          </p:cNvSpPr>
          <p:nvPr/>
        </p:nvSpPr>
        <p:spPr bwMode="auto">
          <a:xfrm flipV="1">
            <a:off x="2590800" y="3581400"/>
            <a:ext cx="2255838" cy="1943100"/>
          </a:xfrm>
          <a:prstGeom prst="line">
            <a:avLst/>
          </a:prstGeom>
          <a:noFill/>
          <a:ln w="57150">
            <a:solidFill>
              <a:srgbClr val="000000"/>
            </a:solidFill>
            <a:round/>
            <a:headEnd/>
            <a:tailEnd/>
          </a:ln>
        </p:spPr>
        <p:txBody>
          <a:bodyPr/>
          <a:lstStyle/>
          <a:p>
            <a:endParaRPr lang="en-US"/>
          </a:p>
        </p:txBody>
      </p:sp>
      <p:sp>
        <p:nvSpPr>
          <p:cNvPr id="29712" name="Line 16"/>
          <p:cNvSpPr>
            <a:spLocks noChangeShapeType="1"/>
          </p:cNvSpPr>
          <p:nvPr/>
        </p:nvSpPr>
        <p:spPr bwMode="auto">
          <a:xfrm flipH="1" flipV="1">
            <a:off x="1981201" y="2863850"/>
            <a:ext cx="2849563" cy="685800"/>
          </a:xfrm>
          <a:prstGeom prst="line">
            <a:avLst/>
          </a:prstGeom>
          <a:noFill/>
          <a:ln w="57150">
            <a:solidFill>
              <a:srgbClr val="000000"/>
            </a:solidFill>
            <a:round/>
            <a:headEnd/>
            <a:tailEnd/>
          </a:ln>
        </p:spPr>
        <p:txBody>
          <a:bodyPr/>
          <a:lstStyle/>
          <a:p>
            <a:endParaRPr lang="en-US"/>
          </a:p>
        </p:txBody>
      </p:sp>
      <p:sp>
        <p:nvSpPr>
          <p:cNvPr id="29713" name="Line 17"/>
          <p:cNvSpPr>
            <a:spLocks noChangeShapeType="1"/>
          </p:cNvSpPr>
          <p:nvPr/>
        </p:nvSpPr>
        <p:spPr bwMode="auto">
          <a:xfrm>
            <a:off x="3581401" y="838200"/>
            <a:ext cx="1306513" cy="2743200"/>
          </a:xfrm>
          <a:prstGeom prst="line">
            <a:avLst/>
          </a:prstGeom>
          <a:noFill/>
          <a:ln w="57150">
            <a:solidFill>
              <a:srgbClr val="000000"/>
            </a:solidFill>
            <a:round/>
            <a:headEnd/>
            <a:tailEnd/>
          </a:ln>
        </p:spPr>
        <p:txBody>
          <a:bodyPr/>
          <a:lstStyle/>
          <a:p>
            <a:endParaRPr lang="en-US"/>
          </a:p>
        </p:txBody>
      </p:sp>
    </p:spTree>
    <p:extLst>
      <p:ext uri="{BB962C8B-B14F-4D97-AF65-F5344CB8AC3E}">
        <p14:creationId xmlns:p14="http://schemas.microsoft.com/office/powerpoint/2010/main" val="4860071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C700F6C-1076-9BBD-7690-562CEF9A2C1E}"/>
              </a:ext>
            </a:extLst>
          </p:cNvPr>
          <p:cNvSpPr>
            <a:spLocks noGrp="1"/>
          </p:cNvSpPr>
          <p:nvPr>
            <p:ph idx="1"/>
          </p:nvPr>
        </p:nvSpPr>
        <p:spPr>
          <a:xfrm>
            <a:off x="339365" y="301658"/>
            <a:ext cx="11321592" cy="6344239"/>
          </a:xfrm>
        </p:spPr>
        <p:txBody>
          <a:bodyPr>
            <a:normAutofit lnSpcReduction="10000"/>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cs typeface="Calibri" panose="020F0502020204030204" pitchFamily="34" charset="0"/>
              </a:rPr>
              <a:t>a.	The Beginnings</a:t>
            </a:r>
          </a:p>
          <a:p>
            <a:pPr marL="442913" indent="-442913">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		Moses had access to the court of YHWH where he received revelation for the people and interceded on their behalf (Exod 7:1–5; 32:11–14; Num 14:13–19; Deut 9:19–19; 18:18–22). From the time of Moses to the end of the First Testament there appears to have been an unbroken succession of prophets, people specially called by God as his agents. </a:t>
            </a:r>
          </a:p>
          <a:p>
            <a:pPr marL="442913" indent="-442913">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rPr>
              <a:t>		</a:t>
            </a:r>
            <a:r>
              <a:rPr lang="en-US" sz="3200" b="1" dirty="0">
                <a:solidFill>
                  <a:srgbClr val="FFFFCC"/>
                </a:solidFill>
                <a:effectLst/>
                <a:latin typeface="Calibri" panose="020F0502020204030204" pitchFamily="34" charset="0"/>
                <a:ea typeface="MS Gothic" panose="020B0609070205080204" pitchFamily="49" charset="-128"/>
              </a:rPr>
              <a:t>The list of prophets included women like Miriam and Deborah and </a:t>
            </a:r>
            <a:r>
              <a:rPr lang="en-US" sz="3200" b="1" dirty="0" err="1">
                <a:solidFill>
                  <a:srgbClr val="FFFFCC"/>
                </a:solidFill>
                <a:effectLst/>
                <a:latin typeface="Calibri" panose="020F0502020204030204" pitchFamily="34" charset="0"/>
                <a:ea typeface="MS Gothic" panose="020B0609070205080204" pitchFamily="49" charset="-128"/>
              </a:rPr>
              <a:t>Hulda</a:t>
            </a:r>
            <a:r>
              <a:rPr lang="en-US" sz="3200" b="1" dirty="0">
                <a:solidFill>
                  <a:srgbClr val="FFFFCC"/>
                </a:solidFill>
                <a:effectLst/>
                <a:latin typeface="Calibri" panose="020F0502020204030204" pitchFamily="34" charset="0"/>
                <a:ea typeface="MS Gothic" panose="020B0609070205080204" pitchFamily="49" charset="-128"/>
              </a:rPr>
              <a:t>, farmers like Elisha and Amos, men from the backwoods like Elijah and Jonah, men with priestly background like Jeremiah and Ezekiel, those from the upper classes like Isaiah, and those with troubled marriages like Hosea. </a:t>
            </a:r>
            <a:endParaRPr lang="en-US" sz="3200" b="1" dirty="0">
              <a:solidFill>
                <a:srgbClr val="FFFFCC"/>
              </a:solidFill>
              <a:effectLst/>
              <a:ea typeface="MS Gothic" panose="020B0609070205080204" pitchFamily="49" charset="-128"/>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1672431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981200" y="350874"/>
            <a:ext cx="8229600" cy="1066800"/>
          </a:xfrm>
        </p:spPr>
        <p:txBody>
          <a:bodyPr/>
          <a:lstStyle/>
          <a:p>
            <a:pPr algn="ctr" eaLnBrk="1" hangingPunct="1"/>
            <a:r>
              <a:rPr lang="en-US" sz="2800" b="1" dirty="0">
                <a:solidFill>
                  <a:srgbClr val="FFFFCC"/>
                </a:solidFill>
                <a:latin typeface="+mn-lt"/>
              </a:rPr>
              <a:t>Exodus 34:6–7:</a:t>
            </a:r>
            <a:br>
              <a:rPr lang="en-US" sz="2800" b="1" dirty="0">
                <a:solidFill>
                  <a:srgbClr val="FFFFCC"/>
                </a:solidFill>
                <a:latin typeface="+mn-lt"/>
              </a:rPr>
            </a:br>
            <a:r>
              <a:rPr lang="en-US" sz="2800" b="1" dirty="0">
                <a:solidFill>
                  <a:srgbClr val="FFFFCC"/>
                </a:solidFill>
                <a:latin typeface="+mn-lt"/>
              </a:rPr>
              <a:t>The Heart of Biblical Revelation</a:t>
            </a:r>
          </a:p>
        </p:txBody>
      </p:sp>
      <p:sp>
        <p:nvSpPr>
          <p:cNvPr id="31747" name="Content Placeholder 2"/>
          <p:cNvSpPr>
            <a:spLocks noGrp="1"/>
          </p:cNvSpPr>
          <p:nvPr>
            <p:ph idx="1"/>
          </p:nvPr>
        </p:nvSpPr>
        <p:spPr>
          <a:xfrm>
            <a:off x="2366682" y="1335741"/>
            <a:ext cx="7620000" cy="5369859"/>
          </a:xfrm>
          <a:solidFill>
            <a:srgbClr val="240000"/>
          </a:solidFill>
        </p:spPr>
        <p:txBody>
          <a:bodyPr>
            <a:normAutofit fontScale="92500" lnSpcReduction="10000"/>
          </a:bodyPr>
          <a:lstStyle/>
          <a:p>
            <a:pPr marL="0" indent="0">
              <a:buNone/>
            </a:pPr>
            <a:r>
              <a:rPr lang="en-US" b="1" dirty="0">
                <a:solidFill>
                  <a:srgbClr val="FFFFCC"/>
                </a:solidFill>
              </a:rPr>
              <a:t> He passed before him and proclaimed, </a:t>
            </a:r>
          </a:p>
          <a:p>
            <a:pPr marL="0" indent="0">
              <a:buNone/>
              <a:tabLst>
                <a:tab pos="461963" algn="l"/>
              </a:tabLst>
            </a:pPr>
            <a:r>
              <a:rPr lang="en-US" b="1" dirty="0">
                <a:solidFill>
                  <a:srgbClr val="FFFFCC"/>
                </a:solidFill>
              </a:rPr>
              <a:t>“YHWH, YHWH, </a:t>
            </a:r>
          </a:p>
          <a:p>
            <a:pPr marL="0" indent="0">
              <a:buNone/>
              <a:tabLst>
                <a:tab pos="461963" algn="l"/>
              </a:tabLst>
            </a:pPr>
            <a:r>
              <a:rPr lang="en-US" b="1" dirty="0">
                <a:solidFill>
                  <a:srgbClr val="FFFFCC"/>
                </a:solidFill>
              </a:rPr>
              <a:t>	a God merciful and gracious, </a:t>
            </a:r>
          </a:p>
          <a:p>
            <a:pPr marL="0" indent="0">
              <a:buNone/>
              <a:tabLst>
                <a:tab pos="461963" algn="l"/>
              </a:tabLst>
            </a:pPr>
            <a:r>
              <a:rPr lang="en-US" b="1" dirty="0">
                <a:solidFill>
                  <a:srgbClr val="FFFFCC"/>
                </a:solidFill>
              </a:rPr>
              <a:t>	slow to anger, </a:t>
            </a:r>
          </a:p>
          <a:p>
            <a:pPr marL="0" indent="0">
              <a:buNone/>
              <a:tabLst>
                <a:tab pos="461963" algn="l"/>
              </a:tabLst>
            </a:pPr>
            <a:r>
              <a:rPr lang="en-US" b="1" dirty="0">
                <a:solidFill>
                  <a:srgbClr val="FFFFCC"/>
                </a:solidFill>
              </a:rPr>
              <a:t>	abounding in unfailing love and faithfulness, 	</a:t>
            </a:r>
          </a:p>
          <a:p>
            <a:pPr marL="0" indent="0">
              <a:buNone/>
              <a:tabLst>
                <a:tab pos="461963" algn="l"/>
              </a:tabLst>
            </a:pPr>
            <a:r>
              <a:rPr lang="en-US" b="1" dirty="0">
                <a:solidFill>
                  <a:srgbClr val="FFFFCC"/>
                </a:solidFill>
              </a:rPr>
              <a:t>who keeps unfailing love for thousands, </a:t>
            </a:r>
          </a:p>
          <a:p>
            <a:pPr marL="0" indent="0">
              <a:buNone/>
              <a:tabLst>
                <a:tab pos="461963" algn="l"/>
              </a:tabLst>
            </a:pPr>
            <a:r>
              <a:rPr lang="en-US" b="1" dirty="0">
                <a:solidFill>
                  <a:srgbClr val="FFFFCC"/>
                </a:solidFill>
              </a:rPr>
              <a:t>	who forgives iniquity, transgression and sin, 		</a:t>
            </a:r>
          </a:p>
          <a:p>
            <a:pPr marL="0" indent="0">
              <a:buNone/>
              <a:tabLst>
                <a:tab pos="461963" algn="l"/>
              </a:tabLst>
            </a:pPr>
            <a:r>
              <a:rPr lang="en-US" b="1" dirty="0">
                <a:solidFill>
                  <a:srgbClr val="FFFFCC"/>
                </a:solidFill>
              </a:rPr>
              <a:t>but who will not clear the guilty, </a:t>
            </a:r>
          </a:p>
          <a:p>
            <a:pPr marL="0" indent="0">
              <a:buNone/>
              <a:tabLst>
                <a:tab pos="461963" algn="l"/>
              </a:tabLst>
            </a:pPr>
            <a:r>
              <a:rPr lang="en-US" b="1" dirty="0">
                <a:solidFill>
                  <a:srgbClr val="FFFFCC"/>
                </a:solidFill>
              </a:rPr>
              <a:t>	who visits the iniquity of the fathers </a:t>
            </a:r>
          </a:p>
          <a:p>
            <a:pPr marL="0" indent="0">
              <a:buNone/>
              <a:tabLst>
                <a:tab pos="461963" algn="l"/>
              </a:tabLst>
            </a:pPr>
            <a:r>
              <a:rPr lang="en-US" b="1" dirty="0">
                <a:solidFill>
                  <a:srgbClr val="FFFFCC"/>
                </a:solidFill>
              </a:rPr>
              <a:t>		on the children and the children's children, </a:t>
            </a:r>
          </a:p>
          <a:p>
            <a:pPr marL="0" indent="0">
              <a:buNone/>
              <a:tabLst>
                <a:tab pos="461963" algn="l"/>
              </a:tabLst>
            </a:pPr>
            <a:r>
              <a:rPr lang="en-US" b="1" dirty="0">
                <a:solidFill>
                  <a:srgbClr val="FFFFCC"/>
                </a:solidFill>
              </a:rPr>
              <a:t>		to the third and the fourth generation."</a:t>
            </a:r>
          </a:p>
        </p:txBody>
      </p:sp>
    </p:spTree>
    <p:extLst>
      <p:ext uri="{BB962C8B-B14F-4D97-AF65-F5344CB8AC3E}">
        <p14:creationId xmlns:p14="http://schemas.microsoft.com/office/powerpoint/2010/main" val="285024014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7886693" y="274638"/>
            <a:ext cx="2590800" cy="6202362"/>
          </a:xfrm>
        </p:spPr>
        <p:txBody>
          <a:bodyPr/>
          <a:lstStyle/>
          <a:p>
            <a:pPr algn="ctr" eaLnBrk="1" hangingPunct="1"/>
            <a:r>
              <a:rPr lang="en-US" sz="2800" b="1" dirty="0">
                <a:solidFill>
                  <a:srgbClr val="FFFFCC"/>
                </a:solidFill>
                <a:latin typeface="+mn-lt"/>
              </a:rPr>
              <a:t>The Character </a:t>
            </a:r>
            <a:br>
              <a:rPr lang="en-US" sz="2800" b="1" dirty="0">
                <a:solidFill>
                  <a:srgbClr val="FFFFCC"/>
                </a:solidFill>
                <a:latin typeface="+mn-lt"/>
              </a:rPr>
            </a:br>
            <a:r>
              <a:rPr lang="en-US" sz="2800" b="1" dirty="0">
                <a:solidFill>
                  <a:srgbClr val="FFFFCC"/>
                </a:solidFill>
                <a:latin typeface="+mn-lt"/>
              </a:rPr>
              <a:t>of God </a:t>
            </a:r>
            <a:br>
              <a:rPr lang="en-US" sz="2800" b="1" dirty="0">
                <a:solidFill>
                  <a:srgbClr val="FFFFCC"/>
                </a:solidFill>
                <a:latin typeface="+mn-lt"/>
              </a:rPr>
            </a:br>
            <a:r>
              <a:rPr lang="en-US" sz="2800" b="1" dirty="0">
                <a:solidFill>
                  <a:srgbClr val="FFFFCC"/>
                </a:solidFill>
                <a:latin typeface="+mn-lt"/>
              </a:rPr>
              <a:t>as Actually Revealed </a:t>
            </a:r>
            <a:br>
              <a:rPr lang="en-US" sz="2800" b="1" dirty="0">
                <a:solidFill>
                  <a:srgbClr val="FFFFCC"/>
                </a:solidFill>
                <a:latin typeface="+mn-lt"/>
              </a:rPr>
            </a:br>
            <a:r>
              <a:rPr lang="en-US" sz="2800" b="1" dirty="0">
                <a:solidFill>
                  <a:srgbClr val="FFFFCC"/>
                </a:solidFill>
                <a:latin typeface="+mn-lt"/>
              </a:rPr>
              <a:t>in the </a:t>
            </a:r>
            <a:br>
              <a:rPr lang="en-US" sz="2800" b="1" dirty="0">
                <a:solidFill>
                  <a:srgbClr val="FFFFCC"/>
                </a:solidFill>
                <a:latin typeface="+mn-lt"/>
              </a:rPr>
            </a:br>
            <a:r>
              <a:rPr lang="en-US" sz="2800" b="1" dirty="0">
                <a:solidFill>
                  <a:srgbClr val="FFFFCC"/>
                </a:solidFill>
                <a:latin typeface="+mn-lt"/>
              </a:rPr>
              <a:t>First Testament</a:t>
            </a:r>
            <a:br>
              <a:rPr lang="en-US" sz="2800" b="1" dirty="0">
                <a:solidFill>
                  <a:srgbClr val="FFFFCC"/>
                </a:solidFill>
                <a:latin typeface="+mn-lt"/>
              </a:rPr>
            </a:br>
            <a:r>
              <a:rPr lang="en-US" sz="2800" b="1" dirty="0">
                <a:solidFill>
                  <a:srgbClr val="FFFFCC"/>
                </a:solidFill>
                <a:latin typeface="+mn-lt"/>
              </a:rPr>
              <a:t>Exodus 34:6–7</a:t>
            </a:r>
            <a:br>
              <a:rPr lang="en-US" sz="2800" b="1" dirty="0">
                <a:solidFill>
                  <a:srgbClr val="FFFFCC"/>
                </a:solidFill>
                <a:latin typeface="+mn-lt"/>
              </a:rPr>
            </a:br>
            <a:r>
              <a:rPr lang="en-US" sz="2800" b="1" dirty="0">
                <a:solidFill>
                  <a:srgbClr val="FFFFCC"/>
                </a:solidFill>
                <a:latin typeface="+mn-lt"/>
              </a:rPr>
              <a:t>Jonah 4:2 </a:t>
            </a:r>
            <a:br>
              <a:rPr lang="en-US" sz="2800" b="1" dirty="0">
                <a:solidFill>
                  <a:srgbClr val="FFFF00"/>
                </a:solidFill>
                <a:latin typeface="+mn-lt"/>
              </a:rPr>
            </a:br>
            <a:r>
              <a:rPr lang="en-US" sz="2800" b="1" dirty="0">
                <a:solidFill>
                  <a:srgbClr val="FFFF00"/>
                </a:solidFill>
                <a:latin typeface="+mn-lt"/>
              </a:rPr>
              <a:t> </a:t>
            </a:r>
          </a:p>
        </p:txBody>
      </p:sp>
      <p:sp>
        <p:nvSpPr>
          <p:cNvPr id="30723" name="Oval 4"/>
          <p:cNvSpPr>
            <a:spLocks noChangeArrowheads="1"/>
          </p:cNvSpPr>
          <p:nvPr/>
        </p:nvSpPr>
        <p:spPr bwMode="auto">
          <a:xfrm>
            <a:off x="1858156" y="609600"/>
            <a:ext cx="5937250" cy="5943600"/>
          </a:xfrm>
          <a:prstGeom prst="ellipse">
            <a:avLst/>
          </a:prstGeom>
          <a:solidFill>
            <a:srgbClr val="FF0000"/>
          </a:solidFill>
          <a:ln w="76200">
            <a:solidFill>
              <a:srgbClr val="000000"/>
            </a:solidFill>
            <a:round/>
            <a:headEnd/>
            <a:tailEnd/>
          </a:ln>
        </p:spPr>
        <p:txBody>
          <a:bodyPr/>
          <a:lstStyle/>
          <a:p>
            <a:endParaRPr lang="en-US"/>
          </a:p>
        </p:txBody>
      </p:sp>
      <p:sp>
        <p:nvSpPr>
          <p:cNvPr id="30724" name="Text Box 5"/>
          <p:cNvSpPr txBox="1">
            <a:spLocks noChangeArrowheads="1"/>
          </p:cNvSpPr>
          <p:nvPr/>
        </p:nvSpPr>
        <p:spPr bwMode="auto">
          <a:xfrm>
            <a:off x="4094164" y="952500"/>
            <a:ext cx="1544637" cy="571500"/>
          </a:xfrm>
          <a:prstGeom prst="rect">
            <a:avLst/>
          </a:prstGeom>
          <a:no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Faithful</a:t>
            </a:r>
            <a:endParaRPr lang="en-US" dirty="0">
              <a:solidFill>
                <a:srgbClr val="FFFF05"/>
              </a:solidFill>
            </a:endParaRPr>
          </a:p>
        </p:txBody>
      </p:sp>
      <p:sp>
        <p:nvSpPr>
          <p:cNvPr id="30725" name="Text Box 6"/>
          <p:cNvSpPr txBox="1">
            <a:spLocks noChangeArrowheads="1"/>
          </p:cNvSpPr>
          <p:nvPr/>
        </p:nvSpPr>
        <p:spPr bwMode="auto">
          <a:xfrm>
            <a:off x="5707063" y="2057400"/>
            <a:ext cx="1662112" cy="571500"/>
          </a:xfrm>
          <a:prstGeom prst="rect">
            <a:avLst/>
          </a:prstGeom>
          <a:no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Patient</a:t>
            </a:r>
            <a:endParaRPr lang="en-US" dirty="0">
              <a:solidFill>
                <a:srgbClr val="FFFF05"/>
              </a:solidFill>
            </a:endParaRPr>
          </a:p>
        </p:txBody>
      </p:sp>
      <p:sp>
        <p:nvSpPr>
          <p:cNvPr id="30726" name="Text Box 7"/>
          <p:cNvSpPr txBox="1">
            <a:spLocks noChangeArrowheads="1"/>
          </p:cNvSpPr>
          <p:nvPr/>
        </p:nvSpPr>
        <p:spPr bwMode="auto">
          <a:xfrm>
            <a:off x="5021918" y="5107830"/>
            <a:ext cx="1781175" cy="571500"/>
          </a:xfrm>
          <a:prstGeom prst="rect">
            <a:avLst/>
          </a:prstGeom>
          <a:no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Forgiving</a:t>
            </a:r>
            <a:endParaRPr lang="en-US" dirty="0">
              <a:solidFill>
                <a:srgbClr val="FFFF05"/>
              </a:solidFill>
            </a:endParaRPr>
          </a:p>
        </p:txBody>
      </p:sp>
      <p:sp>
        <p:nvSpPr>
          <p:cNvPr id="30727" name="Text Box 8"/>
          <p:cNvSpPr txBox="1">
            <a:spLocks noChangeArrowheads="1"/>
          </p:cNvSpPr>
          <p:nvPr/>
        </p:nvSpPr>
        <p:spPr bwMode="auto">
          <a:xfrm>
            <a:off x="5126981" y="3382037"/>
            <a:ext cx="2653383" cy="571500"/>
          </a:xfrm>
          <a:prstGeom prst="rect">
            <a:avLst/>
          </a:prstGeom>
          <a:no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Compassionate</a:t>
            </a:r>
            <a:endParaRPr lang="en-US" dirty="0">
              <a:solidFill>
                <a:srgbClr val="FFFF05"/>
              </a:solidFill>
            </a:endParaRPr>
          </a:p>
        </p:txBody>
      </p:sp>
      <p:sp>
        <p:nvSpPr>
          <p:cNvPr id="30728" name="Text Box 10"/>
          <p:cNvSpPr txBox="1">
            <a:spLocks noChangeArrowheads="1"/>
          </p:cNvSpPr>
          <p:nvPr/>
        </p:nvSpPr>
        <p:spPr bwMode="auto">
          <a:xfrm>
            <a:off x="3352800" y="5168155"/>
            <a:ext cx="1423988" cy="571500"/>
          </a:xfrm>
          <a:prstGeom prst="rect">
            <a:avLst/>
          </a:prstGeom>
          <a:noFill/>
          <a:ln w="9525">
            <a:noFill/>
            <a:miter lim="800000"/>
            <a:headEnd/>
            <a:tailEnd/>
          </a:ln>
        </p:spPr>
        <p:txBody>
          <a:bodyPr/>
          <a:lstStyle/>
          <a:p>
            <a:pPr algn="ctr"/>
            <a:r>
              <a:rPr lang="en-US" sz="2400" b="1" dirty="0">
                <a:solidFill>
                  <a:srgbClr val="FFFF05"/>
                </a:solidFill>
                <a:latin typeface="Futura Md BT" pitchFamily="34" charset="0"/>
              </a:rPr>
              <a:t>Holy</a:t>
            </a:r>
            <a:endParaRPr lang="en-US" dirty="0">
              <a:solidFill>
                <a:srgbClr val="FFFF05"/>
              </a:solidFill>
            </a:endParaRPr>
          </a:p>
        </p:txBody>
      </p:sp>
      <p:sp>
        <p:nvSpPr>
          <p:cNvPr id="30729" name="Text Box 11"/>
          <p:cNvSpPr txBox="1">
            <a:spLocks noChangeArrowheads="1"/>
          </p:cNvSpPr>
          <p:nvPr/>
        </p:nvSpPr>
        <p:spPr bwMode="auto">
          <a:xfrm>
            <a:off x="2318917" y="3486150"/>
            <a:ext cx="1671918" cy="571500"/>
          </a:xfrm>
          <a:prstGeom prst="rect">
            <a:avLst/>
          </a:prstGeom>
          <a:noFill/>
          <a:ln w="9525">
            <a:noFill/>
            <a:miter lim="800000"/>
            <a:headEnd/>
            <a:tailEnd/>
          </a:ln>
        </p:spPr>
        <p:txBody>
          <a:bodyPr/>
          <a:lstStyle/>
          <a:p>
            <a:endParaRPr lang="en-US" sz="300" b="1" dirty="0">
              <a:latin typeface="Futura Md BT" pitchFamily="34" charset="0"/>
            </a:endParaRPr>
          </a:p>
          <a:p>
            <a:r>
              <a:rPr lang="en-US" sz="2400" b="1" dirty="0">
                <a:solidFill>
                  <a:srgbClr val="FFFF05"/>
                </a:solidFill>
                <a:latin typeface="Futura Md BT" pitchFamily="34" charset="0"/>
              </a:rPr>
              <a:t>Gracious</a:t>
            </a:r>
            <a:endParaRPr lang="en-US" dirty="0">
              <a:solidFill>
                <a:srgbClr val="FFFF05"/>
              </a:solidFill>
            </a:endParaRPr>
          </a:p>
        </p:txBody>
      </p:sp>
      <p:sp>
        <p:nvSpPr>
          <p:cNvPr id="30730" name="Text Box 12"/>
          <p:cNvSpPr txBox="1">
            <a:spLocks noChangeArrowheads="1"/>
          </p:cNvSpPr>
          <p:nvPr/>
        </p:nvSpPr>
        <p:spPr bwMode="auto">
          <a:xfrm>
            <a:off x="2362200" y="1981200"/>
            <a:ext cx="1828800" cy="838200"/>
          </a:xfrm>
          <a:prstGeom prst="rect">
            <a:avLst/>
          </a:prstGeom>
          <a:noFill/>
          <a:ln w="9525">
            <a:noFill/>
            <a:miter lim="800000"/>
            <a:headEnd/>
            <a:tailEnd/>
          </a:ln>
        </p:spPr>
        <p:txBody>
          <a:bodyPr/>
          <a:lstStyle/>
          <a:p>
            <a:endParaRPr lang="en-US" sz="300" b="1" dirty="0">
              <a:latin typeface="Futura Md BT" pitchFamily="34" charset="0"/>
            </a:endParaRPr>
          </a:p>
          <a:p>
            <a:pPr algn="ctr"/>
            <a:r>
              <a:rPr lang="en-US" sz="2400" b="1" dirty="0">
                <a:solidFill>
                  <a:srgbClr val="FFFF05"/>
                </a:solidFill>
                <a:latin typeface="Futura Md BT" pitchFamily="34" charset="0"/>
              </a:rPr>
              <a:t>Boundless in </a:t>
            </a:r>
            <a:r>
              <a:rPr lang="en-US" sz="2400" b="1" i="1" dirty="0">
                <a:solidFill>
                  <a:srgbClr val="FFFF05"/>
                </a:solidFill>
                <a:latin typeface="Futura Md BT" pitchFamily="34" charset="0"/>
              </a:rPr>
              <a:t>Ḥesed</a:t>
            </a:r>
            <a:endParaRPr lang="en-US" i="1" dirty="0">
              <a:solidFill>
                <a:srgbClr val="FFFF05"/>
              </a:solidFill>
            </a:endParaRPr>
          </a:p>
        </p:txBody>
      </p:sp>
      <p:sp>
        <p:nvSpPr>
          <p:cNvPr id="30731" name="Line 13"/>
          <p:cNvSpPr>
            <a:spLocks noChangeShapeType="1"/>
          </p:cNvSpPr>
          <p:nvPr/>
        </p:nvSpPr>
        <p:spPr bwMode="auto">
          <a:xfrm flipH="1">
            <a:off x="4876800" y="838200"/>
            <a:ext cx="1187450" cy="2743200"/>
          </a:xfrm>
          <a:prstGeom prst="line">
            <a:avLst/>
          </a:prstGeom>
          <a:noFill/>
          <a:ln w="57150">
            <a:solidFill>
              <a:srgbClr val="000000"/>
            </a:solidFill>
            <a:round/>
            <a:headEnd/>
            <a:tailEnd/>
          </a:ln>
        </p:spPr>
        <p:txBody>
          <a:bodyPr/>
          <a:lstStyle/>
          <a:p>
            <a:endParaRPr lang="en-US"/>
          </a:p>
        </p:txBody>
      </p:sp>
      <p:sp>
        <p:nvSpPr>
          <p:cNvPr id="30732" name="Line 14"/>
          <p:cNvSpPr>
            <a:spLocks noChangeShapeType="1"/>
          </p:cNvSpPr>
          <p:nvPr/>
        </p:nvSpPr>
        <p:spPr bwMode="auto">
          <a:xfrm flipV="1">
            <a:off x="4876801" y="2873375"/>
            <a:ext cx="2849563" cy="685800"/>
          </a:xfrm>
          <a:prstGeom prst="line">
            <a:avLst/>
          </a:prstGeom>
          <a:noFill/>
          <a:ln w="57150">
            <a:solidFill>
              <a:srgbClr val="000000"/>
            </a:solidFill>
            <a:round/>
            <a:headEnd/>
            <a:tailEnd/>
          </a:ln>
        </p:spPr>
        <p:txBody>
          <a:bodyPr/>
          <a:lstStyle/>
          <a:p>
            <a:endParaRPr lang="en-US"/>
          </a:p>
        </p:txBody>
      </p:sp>
      <p:sp>
        <p:nvSpPr>
          <p:cNvPr id="30733" name="Line 15"/>
          <p:cNvSpPr>
            <a:spLocks noChangeShapeType="1"/>
          </p:cNvSpPr>
          <p:nvPr/>
        </p:nvSpPr>
        <p:spPr bwMode="auto">
          <a:xfrm>
            <a:off x="4876800" y="3570288"/>
            <a:ext cx="2255838" cy="1943100"/>
          </a:xfrm>
          <a:prstGeom prst="line">
            <a:avLst/>
          </a:prstGeom>
          <a:noFill/>
          <a:ln w="57150">
            <a:solidFill>
              <a:srgbClr val="000000"/>
            </a:solidFill>
            <a:round/>
            <a:headEnd/>
            <a:tailEnd/>
          </a:ln>
        </p:spPr>
        <p:txBody>
          <a:bodyPr/>
          <a:lstStyle/>
          <a:p>
            <a:endParaRPr lang="en-US"/>
          </a:p>
        </p:txBody>
      </p:sp>
      <p:sp>
        <p:nvSpPr>
          <p:cNvPr id="30734" name="Line 16"/>
          <p:cNvSpPr>
            <a:spLocks noChangeShapeType="1"/>
          </p:cNvSpPr>
          <p:nvPr/>
        </p:nvSpPr>
        <p:spPr bwMode="auto">
          <a:xfrm>
            <a:off x="4876800" y="3505200"/>
            <a:ext cx="0" cy="2971800"/>
          </a:xfrm>
          <a:prstGeom prst="line">
            <a:avLst/>
          </a:prstGeom>
          <a:noFill/>
          <a:ln w="57150">
            <a:solidFill>
              <a:srgbClr val="000000"/>
            </a:solidFill>
            <a:round/>
            <a:headEnd/>
            <a:tailEnd/>
          </a:ln>
        </p:spPr>
        <p:txBody>
          <a:bodyPr/>
          <a:lstStyle/>
          <a:p>
            <a:endParaRPr lang="en-US"/>
          </a:p>
        </p:txBody>
      </p:sp>
      <p:sp>
        <p:nvSpPr>
          <p:cNvPr id="30735" name="Line 17"/>
          <p:cNvSpPr>
            <a:spLocks noChangeShapeType="1"/>
          </p:cNvSpPr>
          <p:nvPr/>
        </p:nvSpPr>
        <p:spPr bwMode="auto">
          <a:xfrm flipV="1">
            <a:off x="2590800" y="3581400"/>
            <a:ext cx="2255838" cy="1943100"/>
          </a:xfrm>
          <a:prstGeom prst="line">
            <a:avLst/>
          </a:prstGeom>
          <a:noFill/>
          <a:ln w="57150">
            <a:solidFill>
              <a:srgbClr val="000000"/>
            </a:solidFill>
            <a:round/>
            <a:headEnd/>
            <a:tailEnd/>
          </a:ln>
        </p:spPr>
        <p:txBody>
          <a:bodyPr/>
          <a:lstStyle/>
          <a:p>
            <a:endParaRPr lang="en-US"/>
          </a:p>
        </p:txBody>
      </p:sp>
      <p:sp>
        <p:nvSpPr>
          <p:cNvPr id="30736" name="Line 18"/>
          <p:cNvSpPr>
            <a:spLocks noChangeShapeType="1"/>
          </p:cNvSpPr>
          <p:nvPr/>
        </p:nvSpPr>
        <p:spPr bwMode="auto">
          <a:xfrm flipH="1" flipV="1">
            <a:off x="1981200" y="2873375"/>
            <a:ext cx="2895600" cy="685800"/>
          </a:xfrm>
          <a:prstGeom prst="line">
            <a:avLst/>
          </a:prstGeom>
          <a:noFill/>
          <a:ln w="57150">
            <a:solidFill>
              <a:srgbClr val="000000"/>
            </a:solidFill>
            <a:round/>
            <a:headEnd/>
            <a:tailEnd/>
          </a:ln>
        </p:spPr>
        <p:txBody>
          <a:bodyPr/>
          <a:lstStyle/>
          <a:p>
            <a:endParaRPr lang="en-US"/>
          </a:p>
        </p:txBody>
      </p:sp>
      <p:sp>
        <p:nvSpPr>
          <p:cNvPr id="30737" name="Line 19"/>
          <p:cNvSpPr>
            <a:spLocks noChangeShapeType="1"/>
          </p:cNvSpPr>
          <p:nvPr/>
        </p:nvSpPr>
        <p:spPr bwMode="auto">
          <a:xfrm>
            <a:off x="3581401" y="838200"/>
            <a:ext cx="1306513" cy="2743200"/>
          </a:xfrm>
          <a:prstGeom prst="line">
            <a:avLst/>
          </a:prstGeom>
          <a:noFill/>
          <a:ln w="57150">
            <a:solidFill>
              <a:srgbClr val="000000"/>
            </a:solidFill>
            <a:round/>
            <a:headEnd/>
            <a:tailEnd/>
          </a:ln>
        </p:spPr>
        <p:txBody>
          <a:bodyPr/>
          <a:lstStyle/>
          <a:p>
            <a:endParaRPr lang="en-US"/>
          </a:p>
        </p:txBody>
      </p:sp>
    </p:spTree>
    <p:extLst>
      <p:ext uri="{BB962C8B-B14F-4D97-AF65-F5344CB8AC3E}">
        <p14:creationId xmlns:p14="http://schemas.microsoft.com/office/powerpoint/2010/main" val="381280309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5540" y="699530"/>
            <a:ext cx="7886700" cy="746498"/>
          </a:xfrm>
        </p:spPr>
        <p:txBody>
          <a:bodyPr>
            <a:normAutofit/>
          </a:bodyPr>
          <a:lstStyle/>
          <a:p>
            <a:r>
              <a:rPr lang="en-US" sz="2800" b="1" dirty="0">
                <a:solidFill>
                  <a:srgbClr val="FFFFCC"/>
                </a:solidFill>
                <a:latin typeface="+mn-lt"/>
              </a:rPr>
              <a:t>8.	The Message of Jonah</a:t>
            </a:r>
          </a:p>
        </p:txBody>
      </p:sp>
      <p:sp>
        <p:nvSpPr>
          <p:cNvPr id="3" name="Content Placeholder 2"/>
          <p:cNvSpPr>
            <a:spLocks noGrp="1"/>
          </p:cNvSpPr>
          <p:nvPr>
            <p:ph idx="1"/>
          </p:nvPr>
        </p:nvSpPr>
        <p:spPr>
          <a:xfrm>
            <a:off x="1685366" y="1446028"/>
            <a:ext cx="8758517" cy="5178890"/>
          </a:xfrm>
        </p:spPr>
        <p:txBody>
          <a:bodyPr>
            <a:normAutofit lnSpcReduction="10000"/>
          </a:bodyPr>
          <a:lstStyle/>
          <a:p>
            <a:pPr marL="0" indent="0">
              <a:buNone/>
            </a:pPr>
            <a:r>
              <a:rPr lang="en-US" sz="3200" b="1" dirty="0">
                <a:solidFill>
                  <a:srgbClr val="FFFFCC"/>
                </a:solidFill>
              </a:rPr>
              <a:t>The book works at many levels:</a:t>
            </a:r>
          </a:p>
          <a:p>
            <a:pPr marL="0" indent="0">
              <a:buNone/>
            </a:pPr>
            <a:endParaRPr lang="en-US" sz="3200" b="1" dirty="0">
              <a:solidFill>
                <a:srgbClr val="FFFFCC"/>
              </a:solidFill>
            </a:endParaRPr>
          </a:p>
          <a:p>
            <a:pPr marL="514350" indent="-514350">
              <a:buAutoNum type="alphaLcPeriod"/>
            </a:pPr>
            <a:r>
              <a:rPr lang="en-US" sz="3200" b="1" dirty="0">
                <a:solidFill>
                  <a:srgbClr val="FFFFCC"/>
                </a:solidFill>
              </a:rPr>
              <a:t>Theological: What does it teach about God?</a:t>
            </a:r>
          </a:p>
          <a:p>
            <a:pPr marL="514350" indent="-514350">
              <a:buAutoNum type="alphaLcPeriod"/>
            </a:pPr>
            <a:endParaRPr lang="en-US" sz="3200" b="1" dirty="0">
              <a:solidFill>
                <a:srgbClr val="FFFFCC"/>
              </a:solidFill>
            </a:endParaRPr>
          </a:p>
          <a:p>
            <a:pPr marL="514350" indent="-514350">
              <a:buAutoNum type="alphaLcPeriod"/>
            </a:pPr>
            <a:r>
              <a:rPr lang="en-US" sz="3200" b="1" dirty="0">
                <a:solidFill>
                  <a:srgbClr val="FFFFCC"/>
                </a:solidFill>
              </a:rPr>
              <a:t>Anthropological: What does it teach about humankind?</a:t>
            </a:r>
          </a:p>
          <a:p>
            <a:pPr marL="0" indent="0">
              <a:buNone/>
            </a:pPr>
            <a:endParaRPr lang="en-US" sz="3200" b="1" dirty="0">
              <a:solidFill>
                <a:srgbClr val="FFFFCC"/>
              </a:solidFill>
            </a:endParaRPr>
          </a:p>
          <a:p>
            <a:pPr marL="0" indent="0">
              <a:buNone/>
              <a:tabLst>
                <a:tab pos="511175" algn="l"/>
                <a:tab pos="1084263" algn="l"/>
              </a:tabLst>
            </a:pPr>
            <a:r>
              <a:rPr lang="en-US" sz="3200" b="1" dirty="0">
                <a:solidFill>
                  <a:srgbClr val="FFFFCC"/>
                </a:solidFill>
              </a:rPr>
              <a:t>	(1)	All are accountable to YHWH.</a:t>
            </a:r>
          </a:p>
          <a:p>
            <a:pPr marL="0" indent="0">
              <a:buNone/>
              <a:tabLst>
                <a:tab pos="511175" algn="l"/>
                <a:tab pos="1084263" algn="l"/>
              </a:tabLst>
            </a:pPr>
            <a:r>
              <a:rPr lang="en-US" sz="3200" b="1" dirty="0">
                <a:solidFill>
                  <a:srgbClr val="FFFFCC"/>
                </a:solidFill>
              </a:rPr>
              <a:t>	(2)	None are beyond the reach of divine grace.</a:t>
            </a:r>
          </a:p>
          <a:p>
            <a:pPr marL="0" indent="0">
              <a:buNone/>
              <a:tabLst>
                <a:tab pos="511175" algn="l"/>
                <a:tab pos="1084263" algn="l"/>
              </a:tabLst>
            </a:pPr>
            <a:r>
              <a:rPr lang="en-US" sz="3200" b="1" dirty="0">
                <a:solidFill>
                  <a:srgbClr val="FFFFCC"/>
                </a:solidFill>
              </a:rPr>
              <a:t>	(3)	Repentance is more than saying “I’m sorry.”</a:t>
            </a:r>
          </a:p>
          <a:p>
            <a:pPr marL="0" indent="0">
              <a:buNone/>
            </a:pPr>
            <a:endParaRPr lang="en-US" b="1" dirty="0">
              <a:solidFill>
                <a:srgbClr val="FFFF00"/>
              </a:solidFill>
            </a:endParaRPr>
          </a:p>
        </p:txBody>
      </p:sp>
    </p:spTree>
    <p:extLst>
      <p:ext uri="{BB962C8B-B14F-4D97-AF65-F5344CB8AC3E}">
        <p14:creationId xmlns:p14="http://schemas.microsoft.com/office/powerpoint/2010/main" val="1073987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 calcmode="lin" valueType="num">
                                      <p:cBhvr additive="base">
                                        <p:cTn id="1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 calcmode="lin" valueType="num">
                                      <p:cBhvr additive="base">
                                        <p:cTn id="2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0C50E-6AAD-0126-F767-F0E8B7426A0F}"/>
              </a:ext>
            </a:extLst>
          </p:cNvPr>
          <p:cNvSpPr>
            <a:spLocks noGrp="1"/>
          </p:cNvSpPr>
          <p:nvPr>
            <p:ph type="title"/>
          </p:nvPr>
        </p:nvSpPr>
        <p:spPr>
          <a:xfrm>
            <a:off x="838200" y="544628"/>
            <a:ext cx="10515600" cy="782357"/>
          </a:xfrm>
        </p:spPr>
        <p:txBody>
          <a:bodyPr/>
          <a:lstStyle/>
          <a:p>
            <a:pPr algn="ctr"/>
            <a:r>
              <a:rPr lang="en-US" b="1" dirty="0">
                <a:solidFill>
                  <a:srgbClr val="FFFFCC"/>
                </a:solidFill>
                <a:latin typeface="+mn-lt"/>
              </a:rPr>
              <a:t>Micah</a:t>
            </a:r>
          </a:p>
        </p:txBody>
      </p:sp>
      <p:sp>
        <p:nvSpPr>
          <p:cNvPr id="3" name="Content Placeholder 2">
            <a:extLst>
              <a:ext uri="{FF2B5EF4-FFF2-40B4-BE49-F238E27FC236}">
                <a16:creationId xmlns:a16="http://schemas.microsoft.com/office/drawing/2014/main" id="{D3E6059E-AC6E-3484-A5FB-785877BEC22D}"/>
              </a:ext>
            </a:extLst>
          </p:cNvPr>
          <p:cNvSpPr>
            <a:spLocks noGrp="1"/>
          </p:cNvSpPr>
          <p:nvPr>
            <p:ph idx="1"/>
          </p:nvPr>
        </p:nvSpPr>
        <p:spPr>
          <a:xfrm>
            <a:off x="519953" y="1499191"/>
            <a:ext cx="11098306" cy="5170550"/>
          </a:xfrm>
        </p:spPr>
        <p:txBody>
          <a:bodyPr>
            <a:normAutofit fontScale="92500"/>
          </a:bodyPr>
          <a:lstStyle/>
          <a:p>
            <a:pPr marL="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Context of Micah’s Ministry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According to the superscription, Micah ministered during the reigns of Jotham, Ahaz, and Hezekiah, which makes him a Judaean contemporary of Isaiah. In fact, these two books have in common a variation of the same prophecy in Mic 4:1–3 and Isa 2:2–4. </a:t>
            </a:r>
          </a:p>
          <a:p>
            <a:pPr marL="447675"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Since chapter 6 speaks of the dynasty of Omri and Ahab as on the verge of disaster, he must have prophesied before 722 BC During this time Judah and Israel were both in trouble politically and militarily.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5580698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E6059E-AC6E-3484-A5FB-785877BEC22D}"/>
              </a:ext>
            </a:extLst>
          </p:cNvPr>
          <p:cNvSpPr>
            <a:spLocks noGrp="1"/>
          </p:cNvSpPr>
          <p:nvPr>
            <p:ph idx="1"/>
          </p:nvPr>
        </p:nvSpPr>
        <p:spPr>
          <a:xfrm>
            <a:off x="466165" y="923365"/>
            <a:ext cx="11196917" cy="5746376"/>
          </a:xfrm>
        </p:spPr>
        <p:txBody>
          <a:bodyPr>
            <a:noAutofit/>
          </a:bodyPr>
          <a:lstStyle/>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rulers, aristocrats, and conniving priests felt secure in the fortified cities, but the peasants had no protection, either from them or the marauding Assyrians. Micah stands up as the champion of the oppressed, fearlessly denouncing the graft and greed of the upper classes.</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2.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Micah the Prophet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1200"/>
              </a:spcAft>
              <a:buNone/>
            </a:pPr>
            <a:r>
              <a:rPr lang="en-US" sz="3200" b="1" dirty="0">
                <a:solidFill>
                  <a:srgbClr val="FFFFCC"/>
                </a:solidFill>
                <a:effectLst/>
                <a:latin typeface="Calibri" panose="020F0502020204030204" pitchFamily="34" charset="0"/>
                <a:ea typeface="MS Gothic" panose="020B0609070205080204" pitchFamily="49" charset="-128"/>
              </a:rPr>
              <a:t>Micah is an abbreviated form of </a:t>
            </a:r>
            <a:r>
              <a:rPr lang="en-US" sz="3200" b="1" dirty="0" err="1">
                <a:solidFill>
                  <a:srgbClr val="FFFFCC"/>
                </a:solidFill>
                <a:effectLst/>
                <a:latin typeface="Calibri" panose="020F0502020204030204" pitchFamily="34" charset="0"/>
                <a:ea typeface="MS Gothic" panose="020B0609070205080204" pitchFamily="49" charset="-128"/>
              </a:rPr>
              <a:t>Micayahu</a:t>
            </a:r>
            <a:r>
              <a:rPr lang="en-US" sz="3200" b="1" dirty="0">
                <a:solidFill>
                  <a:srgbClr val="FFFFCC"/>
                </a:solidFill>
                <a:effectLst/>
                <a:latin typeface="Calibri" panose="020F0502020204030204" pitchFamily="34" charset="0"/>
                <a:ea typeface="MS Gothic" panose="020B0609070205080204" pitchFamily="49" charset="-128"/>
              </a:rPr>
              <a:t>, which translates “Who is like YHWH?” Compare Michael, “Who is like God?” We hear an intentional play on his name in 7:8.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9183882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E6059E-AC6E-3484-A5FB-785877BEC22D}"/>
              </a:ext>
            </a:extLst>
          </p:cNvPr>
          <p:cNvSpPr>
            <a:spLocks noGrp="1"/>
          </p:cNvSpPr>
          <p:nvPr>
            <p:ph idx="1"/>
          </p:nvPr>
        </p:nvSpPr>
        <p:spPr>
          <a:xfrm>
            <a:off x="636494" y="690282"/>
            <a:ext cx="10919012" cy="5979459"/>
          </a:xfrm>
        </p:spPr>
        <p:txBody>
          <a:bodyPr>
            <a:noAutofit/>
          </a:bodyPr>
          <a:lstStyle/>
          <a:p>
            <a:pPr marL="0" indent="0">
              <a:lnSpc>
                <a:spcPct val="100000"/>
              </a:lnSpc>
              <a:spcBef>
                <a:spcPts val="0"/>
              </a:spcBef>
              <a:spcAft>
                <a:spcPts val="1200"/>
              </a:spcAft>
              <a:buNone/>
            </a:pPr>
            <a:r>
              <a:rPr lang="en-US" sz="3200" b="1" dirty="0">
                <a:solidFill>
                  <a:srgbClr val="FFFFCC"/>
                </a:solidFill>
              </a:rPr>
              <a:t>Micah’s home was in </a:t>
            </a:r>
            <a:r>
              <a:rPr lang="en-US" sz="3200" b="1" dirty="0" err="1">
                <a:solidFill>
                  <a:srgbClr val="FFFFCC"/>
                </a:solidFill>
              </a:rPr>
              <a:t>Moreshath</a:t>
            </a:r>
            <a:r>
              <a:rPr lang="en-US" sz="3200" b="1" dirty="0">
                <a:solidFill>
                  <a:srgbClr val="FFFFCC"/>
                </a:solidFill>
              </a:rPr>
              <a:t>, a suburb of Gath. This was the eastern most of the five major Philistine cities, which suggests that Micah was a Judaean who lived initially at least outside his native land. </a:t>
            </a:r>
          </a:p>
          <a:p>
            <a:pPr marL="0" indent="0">
              <a:lnSpc>
                <a:spcPct val="100000"/>
              </a:lnSpc>
              <a:spcBef>
                <a:spcPts val="0"/>
              </a:spcBef>
              <a:spcAft>
                <a:spcPts val="1200"/>
              </a:spcAft>
              <a:buNone/>
            </a:pPr>
            <a:r>
              <a:rPr lang="en-US" sz="3200" b="1" dirty="0">
                <a:solidFill>
                  <a:srgbClr val="FFFFCC"/>
                </a:solidFill>
              </a:rPr>
              <a:t>However, since Gath and the rest of the Philistine cities fell to the Assyrians along with the Northern Kingdom, he had a keen awareness of the bitter effects of war, and probably moved over to Judah to escape the invader. </a:t>
            </a:r>
          </a:p>
          <a:p>
            <a:pPr marL="0" indent="0">
              <a:lnSpc>
                <a:spcPct val="100000"/>
              </a:lnSpc>
              <a:spcBef>
                <a:spcPts val="0"/>
              </a:spcBef>
              <a:spcAft>
                <a:spcPts val="1200"/>
              </a:spcAft>
              <a:buNone/>
            </a:pPr>
            <a:r>
              <a:rPr lang="en-US" sz="3200" b="1" dirty="0">
                <a:solidFill>
                  <a:srgbClr val="FFFFCC"/>
                </a:solidFill>
              </a:rPr>
              <a:t>Micah’s influence in the Southern Kingdom is reflected in Jer 26:17–19. </a:t>
            </a:r>
          </a:p>
        </p:txBody>
      </p:sp>
    </p:spTree>
    <p:extLst>
      <p:ext uri="{BB962C8B-B14F-4D97-AF65-F5344CB8AC3E}">
        <p14:creationId xmlns:p14="http://schemas.microsoft.com/office/powerpoint/2010/main" val="407003120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E6059E-AC6E-3484-A5FB-785877BEC22D}"/>
              </a:ext>
            </a:extLst>
          </p:cNvPr>
          <p:cNvSpPr>
            <a:spLocks noGrp="1"/>
          </p:cNvSpPr>
          <p:nvPr>
            <p:ph idx="1"/>
          </p:nvPr>
        </p:nvSpPr>
        <p:spPr>
          <a:xfrm>
            <a:off x="636494" y="776177"/>
            <a:ext cx="10919012" cy="5893564"/>
          </a:xfrm>
        </p:spPr>
        <p:txBody>
          <a:bodyPr>
            <a:noAutofit/>
          </a:bodyPr>
          <a:lstStyle/>
          <a:p>
            <a:pPr marL="0" indent="0">
              <a:lnSpc>
                <a:spcPct val="100000"/>
              </a:lnSpc>
              <a:spcBef>
                <a:spcPts val="0"/>
              </a:spcBef>
              <a:spcAft>
                <a:spcPts val="1200"/>
              </a:spcAft>
              <a:buNone/>
            </a:pPr>
            <a:r>
              <a:rPr lang="en-US" sz="3200" b="1" dirty="0">
                <a:solidFill>
                  <a:srgbClr val="FFFFCC"/>
                </a:solidFill>
              </a:rPr>
              <a:t>One hundred years later the people of Judah recalled how their ancestors had repented at the preaching of Micah, and how this had led to Hezekiah’s reforms, which had the effect of God calling off his threatened judgments. J. Paterson (</a:t>
            </a:r>
            <a:r>
              <a:rPr lang="en-US" sz="3200" b="1" i="1" dirty="0">
                <a:solidFill>
                  <a:srgbClr val="FFFFCC"/>
                </a:solidFill>
              </a:rPr>
              <a:t>The Goodly Fellowship of the Prophets</a:t>
            </a:r>
            <a:r>
              <a:rPr lang="en-US" sz="3200" b="1" dirty="0">
                <a:solidFill>
                  <a:srgbClr val="FFFFCC"/>
                </a:solidFill>
              </a:rPr>
              <a:t>, p. 85) describes his relationship to Isaiah as follows:</a:t>
            </a:r>
          </a:p>
          <a:p>
            <a:pPr marL="358775" indent="0">
              <a:lnSpc>
                <a:spcPct val="100000"/>
              </a:lnSpc>
              <a:spcBef>
                <a:spcPts val="0"/>
              </a:spcBef>
              <a:spcAft>
                <a:spcPts val="1200"/>
              </a:spcAft>
              <a:buNone/>
            </a:pPr>
            <a:r>
              <a:rPr lang="en-US" sz="3200" b="1" dirty="0">
                <a:solidFill>
                  <a:srgbClr val="FFFFCC"/>
                </a:solidFill>
              </a:rPr>
              <a:t>“The two prophets (Isaiah and Micah) represent two social levels and their viewpoints diverge. We have here two separate approaches, and though they are one in their fundamental faith, they are certainly not one in the interpretation of the faith and its application to life. Isaiah is an aristocrat; Micah is a democrat. </a:t>
            </a:r>
          </a:p>
        </p:txBody>
      </p:sp>
    </p:spTree>
    <p:extLst>
      <p:ext uri="{BB962C8B-B14F-4D97-AF65-F5344CB8AC3E}">
        <p14:creationId xmlns:p14="http://schemas.microsoft.com/office/powerpoint/2010/main" val="105183596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E6059E-AC6E-3484-A5FB-785877BEC22D}"/>
              </a:ext>
            </a:extLst>
          </p:cNvPr>
          <p:cNvSpPr>
            <a:spLocks noGrp="1"/>
          </p:cNvSpPr>
          <p:nvPr>
            <p:ph idx="1"/>
          </p:nvPr>
        </p:nvSpPr>
        <p:spPr>
          <a:xfrm>
            <a:off x="636493" y="806825"/>
            <a:ext cx="10981765" cy="5334000"/>
          </a:xfrm>
        </p:spPr>
        <p:txBody>
          <a:bodyPr>
            <a:noAutofit/>
          </a:bodyPr>
          <a:lstStyle/>
          <a:p>
            <a:pPr marL="0" indent="0">
              <a:lnSpc>
                <a:spcPct val="100000"/>
              </a:lnSpc>
              <a:spcBef>
                <a:spcPts val="0"/>
              </a:spcBef>
              <a:spcAft>
                <a:spcPts val="1200"/>
              </a:spcAft>
              <a:buNone/>
            </a:pPr>
            <a:r>
              <a:rPr lang="en-US" sz="3200" b="1" dirty="0">
                <a:solidFill>
                  <a:srgbClr val="FFFFCC"/>
                </a:solidFill>
              </a:rPr>
              <a:t>Isaiah is the friend and confidant of kings and princes, but Micah associated only with the common people. Isaiah lives in Jerusalem and regards the capital as the hub of the universe. Micah lives on the land and has as little regard for Jerusalem as the western farmer has for Washington. Isaiah is concerned mainly with politics and international affairs, but Micah does not pass beyond ethical and religious considerations.”</a:t>
            </a:r>
          </a:p>
        </p:txBody>
      </p:sp>
    </p:spTree>
    <p:extLst>
      <p:ext uri="{BB962C8B-B14F-4D97-AF65-F5344CB8AC3E}">
        <p14:creationId xmlns:p14="http://schemas.microsoft.com/office/powerpoint/2010/main" val="391051065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E6059E-AC6E-3484-A5FB-785877BEC22D}"/>
              </a:ext>
            </a:extLst>
          </p:cNvPr>
          <p:cNvSpPr>
            <a:spLocks noGrp="1"/>
          </p:cNvSpPr>
          <p:nvPr>
            <p:ph idx="1"/>
          </p:nvPr>
        </p:nvSpPr>
        <p:spPr>
          <a:xfrm>
            <a:off x="358588" y="850605"/>
            <a:ext cx="11438965" cy="5613990"/>
          </a:xfrm>
        </p:spPr>
        <p:txBody>
          <a:bodyPr>
            <a:noAutofit/>
          </a:bodyPr>
          <a:lstStyle/>
          <a:p>
            <a:pPr marL="0" indent="0" defTabSz="538163">
              <a:lnSpc>
                <a:spcPct val="100000"/>
              </a:lnSpc>
              <a:spcBef>
                <a:spcPts val="0"/>
              </a:spcBef>
              <a:spcAft>
                <a:spcPts val="1200"/>
              </a:spcAft>
              <a:buNone/>
            </a:pPr>
            <a:r>
              <a:rPr lang="en-US" sz="3200" b="1" dirty="0">
                <a:solidFill>
                  <a:srgbClr val="FFFFCC"/>
                </a:solidFill>
              </a:rPr>
              <a:t>3.	Theme and Emphases of the Book</a:t>
            </a:r>
          </a:p>
          <a:p>
            <a:pPr marL="538163" indent="0">
              <a:lnSpc>
                <a:spcPct val="100000"/>
              </a:lnSpc>
              <a:spcBef>
                <a:spcPts val="0"/>
              </a:spcBef>
              <a:spcAft>
                <a:spcPts val="1200"/>
              </a:spcAft>
              <a:buNone/>
            </a:pPr>
            <a:r>
              <a:rPr lang="en-US" sz="3200" b="1" dirty="0">
                <a:solidFill>
                  <a:srgbClr val="FFFFCC"/>
                </a:solidFill>
              </a:rPr>
              <a:t>Most scholars credit Micah with bulk of the prophecies in the book, but some interpret 7:8–20 as an exilic addition. Although the entire book offers excellent preaching material, Micah contains a few textual gems:</a:t>
            </a:r>
          </a:p>
          <a:p>
            <a:pPr marL="1052513" indent="-514350">
              <a:lnSpc>
                <a:spcPct val="100000"/>
              </a:lnSpc>
              <a:spcBef>
                <a:spcPts val="0"/>
              </a:spcBef>
              <a:spcAft>
                <a:spcPts val="1200"/>
              </a:spcAft>
              <a:buAutoNum type="alphaLcPeriod"/>
              <a:tabLst>
                <a:tab pos="896938" algn="l"/>
              </a:tabLst>
            </a:pPr>
            <a:r>
              <a:rPr lang="en-US" sz="3200" b="1" dirty="0">
                <a:solidFill>
                  <a:srgbClr val="FFFFCC"/>
                </a:solidFill>
              </a:rPr>
              <a:t>His eschatological vision of Zion as the capital of the world (4:1–5). </a:t>
            </a:r>
          </a:p>
          <a:p>
            <a:pPr marL="1052513" indent="-514350">
              <a:lnSpc>
                <a:spcPct val="100000"/>
              </a:lnSpc>
              <a:spcBef>
                <a:spcPts val="0"/>
              </a:spcBef>
              <a:spcAft>
                <a:spcPts val="1200"/>
              </a:spcAft>
              <a:buAutoNum type="alphaLcPeriod"/>
              <a:tabLst>
                <a:tab pos="896938" algn="l"/>
              </a:tabLst>
            </a:pPr>
            <a:r>
              <a:rPr lang="en-US" sz="3200" b="1" dirty="0">
                <a:solidFill>
                  <a:srgbClr val="FFFFCC"/>
                </a:solidFill>
              </a:rPr>
              <a:t>His prediction of the Messiah, who will come from lowly Bethlehem, but whose reign of peace will extend to the ends of the earth (5:2–5).</a:t>
            </a:r>
          </a:p>
        </p:txBody>
      </p:sp>
    </p:spTree>
    <p:extLst>
      <p:ext uri="{BB962C8B-B14F-4D97-AF65-F5344CB8AC3E}">
        <p14:creationId xmlns:p14="http://schemas.microsoft.com/office/powerpoint/2010/main" val="189694849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E6059E-AC6E-3484-A5FB-785877BEC22D}"/>
              </a:ext>
            </a:extLst>
          </p:cNvPr>
          <p:cNvSpPr>
            <a:spLocks noGrp="1"/>
          </p:cNvSpPr>
          <p:nvPr>
            <p:ph idx="1"/>
          </p:nvPr>
        </p:nvSpPr>
        <p:spPr>
          <a:xfrm>
            <a:off x="636495" y="1360967"/>
            <a:ext cx="10919012" cy="4779857"/>
          </a:xfrm>
        </p:spPr>
        <p:txBody>
          <a:bodyPr>
            <a:noAutofit/>
          </a:bodyPr>
          <a:lstStyle/>
          <a:p>
            <a:pPr marL="514350" indent="-514350">
              <a:lnSpc>
                <a:spcPct val="100000"/>
              </a:lnSpc>
              <a:spcBef>
                <a:spcPts val="0"/>
              </a:spcBef>
              <a:spcAft>
                <a:spcPts val="1200"/>
              </a:spcAft>
              <a:buAutoNum type="arabicPlain"/>
            </a:pPr>
            <a:r>
              <a:rPr lang="en-US" sz="3200" b="1" dirty="0">
                <a:solidFill>
                  <a:srgbClr val="FFFFCC"/>
                </a:solidFill>
              </a:rPr>
              <a:t>In the last days the mountain of YHWH’s temple will be established as the highest of the mountains; it will be exalted above the hills, and peoples will stream to it.</a:t>
            </a:r>
          </a:p>
          <a:p>
            <a:pPr marL="514350" indent="-514350">
              <a:lnSpc>
                <a:spcPct val="100000"/>
              </a:lnSpc>
              <a:spcBef>
                <a:spcPts val="0"/>
              </a:spcBef>
              <a:spcAft>
                <a:spcPts val="1200"/>
              </a:spcAft>
              <a:buAutoNum type="arabicPlain"/>
            </a:pPr>
            <a:r>
              <a:rPr lang="en-US" sz="3200" b="1" dirty="0">
                <a:solidFill>
                  <a:srgbClr val="FFFFCC"/>
                </a:solidFill>
              </a:rPr>
              <a:t>Many nations will come and say, "Come, let us go up to the mountain of YHWH, to the temple of the God of Jacob. He will teach us his ways, so that we may walk in his paths." The law will go out from Zion, the word of the LORD from Jerusalem.</a:t>
            </a:r>
            <a:endParaRPr lang="en-US" sz="3600" b="1" dirty="0">
              <a:solidFill>
                <a:srgbClr val="FFFFCC"/>
              </a:solidFill>
            </a:endParaRPr>
          </a:p>
        </p:txBody>
      </p:sp>
    </p:spTree>
    <p:extLst>
      <p:ext uri="{BB962C8B-B14F-4D97-AF65-F5344CB8AC3E}">
        <p14:creationId xmlns:p14="http://schemas.microsoft.com/office/powerpoint/2010/main" val="30043862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3659</TotalTime>
  <Words>14542</Words>
  <Application>Microsoft Office PowerPoint</Application>
  <PresentationFormat>Widescreen</PresentationFormat>
  <Paragraphs>808</Paragraphs>
  <Slides>185</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185</vt:i4>
      </vt:variant>
    </vt:vector>
  </HeadingPairs>
  <TitlesOfParts>
    <vt:vector size="193" baseType="lpstr">
      <vt:lpstr>Arial</vt:lpstr>
      <vt:lpstr>Calibri</vt:lpstr>
      <vt:lpstr>Calibri Light</vt:lpstr>
      <vt:lpstr>Courier New</vt:lpstr>
      <vt:lpstr>Futura Md BT</vt:lpstr>
      <vt:lpstr>Matura MT Script Capitals</vt:lpstr>
      <vt:lpstr>SBL BibLit</vt:lpstr>
      <vt:lpstr>Office Theme</vt:lpstr>
      <vt:lpstr>PowerPoint Presentation</vt:lpstr>
      <vt:lpstr>PowerPoint Presentation</vt:lpstr>
      <vt:lpstr>PowerPoint Presentation</vt:lpstr>
      <vt:lpstr>Introduction to Hebrew Prophecy</vt:lpstr>
      <vt:lpstr>PowerPoint Presentation</vt:lpstr>
      <vt:lpstr>PowerPoint Presentation</vt:lpstr>
      <vt:lpstr>PowerPoint Presentation</vt:lpstr>
      <vt:lpstr>A. Introduction to Hebrew Prophecy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Introduction to Hebrew Prophecy</vt:lpstr>
      <vt:lpstr>PowerPoint Presentation</vt:lpstr>
      <vt:lpstr>PowerPoint Presentation</vt:lpstr>
      <vt:lpstr>PowerPoint Presentation</vt:lpstr>
      <vt:lpstr>PowerPoint Presentation</vt:lpstr>
      <vt:lpstr>PowerPoint Presentation</vt:lpstr>
      <vt:lpstr>A. Introduction to Hebrew Prophecy</vt:lpstr>
      <vt:lpstr>Stages in the Production of a Prophetic Book</vt:lpstr>
      <vt:lpstr>Stages in the Production of a Prophetic Book</vt:lpstr>
      <vt:lpstr>PowerPoint Presentation</vt:lpstr>
      <vt:lpstr>PowerPoint Presentation</vt:lpstr>
      <vt:lpstr>A. Introduction to Hebrew Prophecy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Amos: Prepare to Meet Your God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Outline of Amos</vt:lpstr>
      <vt:lpstr>Outline of Amos</vt:lpstr>
      <vt:lpstr>Outline of Amos</vt:lpstr>
      <vt:lpstr>Outline of Amos</vt:lpstr>
      <vt:lpstr>Hosea:  A Call to Covenant Love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Jonah: The Boundless Grace and Mercy of God</vt:lpstr>
      <vt:lpstr>PowerPoint Presentation</vt:lpstr>
      <vt:lpstr>PowerPoint Presentation</vt:lpstr>
      <vt:lpstr>PowerPoint Presentation</vt:lpstr>
      <vt:lpstr>Jonah’s “Repentance”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Character  of God  as Revealed  in the  New Testament  </vt:lpstr>
      <vt:lpstr>The Common Perception  of the Character  of God  in the Old Testament  </vt:lpstr>
      <vt:lpstr>Exodus 34:6–7: The Heart of Biblical Revelation</vt:lpstr>
      <vt:lpstr>The Character  of God  as Actually Revealed  in the  First Testament Exodus 34:6–7 Jonah 4:2   </vt:lpstr>
      <vt:lpstr>8. The Message of Jonah</vt:lpstr>
      <vt:lpstr>Micah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Micah 5:2–5)</vt:lpstr>
      <vt:lpstr>PowerPoint Presentation</vt:lpstr>
      <vt:lpstr>PowerPoint Presentation</vt:lpstr>
      <vt:lpstr>Micah 6:6–8</vt:lpstr>
      <vt:lpstr>PowerPoint Presentation</vt:lpstr>
      <vt:lpstr>Micah 7:14–20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Isaiah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 Outline</vt:lpstr>
      <vt:lpstr>a.  The Book of Warning (1:1–35:10) </vt:lpstr>
      <vt:lpstr>b. The Book of Hezekiah (36:1–39:8)(36:1–39:8)</vt:lpstr>
      <vt:lpstr>c. The Book of Comfort (40:1–66:24))</vt:lpstr>
      <vt:lpstr>5. The Message of the Book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 Block</dc:creator>
  <cp:lastModifiedBy>Daniel Block</cp:lastModifiedBy>
  <cp:revision>15</cp:revision>
  <dcterms:created xsi:type="dcterms:W3CDTF">2023-05-04T20:16:23Z</dcterms:created>
  <dcterms:modified xsi:type="dcterms:W3CDTF">2023-05-23T04:19:28Z</dcterms:modified>
</cp:coreProperties>
</file>